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396" r:id="rId4"/>
    <p:sldId id="399" r:id="rId5"/>
    <p:sldId id="421" r:id="rId6"/>
    <p:sldId id="419" r:id="rId7"/>
    <p:sldId id="268" r:id="rId8"/>
    <p:sldId id="371" r:id="rId9"/>
    <p:sldId id="343" r:id="rId10"/>
    <p:sldId id="378" r:id="rId11"/>
    <p:sldId id="379" r:id="rId12"/>
    <p:sldId id="372" r:id="rId13"/>
    <p:sldId id="388" r:id="rId14"/>
    <p:sldId id="327" r:id="rId15"/>
    <p:sldId id="380" r:id="rId16"/>
    <p:sldId id="325" r:id="rId17"/>
    <p:sldId id="386" r:id="rId18"/>
    <p:sldId id="389" r:id="rId19"/>
    <p:sldId id="395" r:id="rId20"/>
    <p:sldId id="346" r:id="rId21"/>
    <p:sldId id="400" r:id="rId22"/>
    <p:sldId id="383" r:id="rId23"/>
    <p:sldId id="321" r:id="rId24"/>
    <p:sldId id="416" r:id="rId25"/>
    <p:sldId id="423" r:id="rId26"/>
    <p:sldId id="418" r:id="rId27"/>
    <p:sldId id="413" r:id="rId28"/>
    <p:sldId id="402" r:id="rId29"/>
    <p:sldId id="414" r:id="rId30"/>
    <p:sldId id="417" r:id="rId31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orient="horz" pos="232" userDrawn="1">
          <p15:clr>
            <a:srgbClr val="A4A3A4"/>
          </p15:clr>
        </p15:guide>
        <p15:guide id="4" pos="166" userDrawn="1">
          <p15:clr>
            <a:srgbClr val="A4A3A4"/>
          </p15:clr>
        </p15:guide>
        <p15:guide id="5" pos="1118" userDrawn="1">
          <p15:clr>
            <a:srgbClr val="A4A3A4"/>
          </p15:clr>
        </p15:guide>
        <p15:guide id="6" orient="horz" pos="4088" userDrawn="1">
          <p15:clr>
            <a:srgbClr val="A4A3A4"/>
          </p15:clr>
        </p15:guide>
        <p15:guide id="7" pos="7446" userDrawn="1">
          <p15:clr>
            <a:srgbClr val="A4A3A4"/>
          </p15:clr>
        </p15:guide>
        <p15:guide id="8" pos="3953" userDrawn="1">
          <p15:clr>
            <a:srgbClr val="A4A3A4"/>
          </p15:clr>
        </p15:guide>
        <p15:guide id="9" pos="3704" userDrawn="1">
          <p15:clr>
            <a:srgbClr val="A4A3A4"/>
          </p15:clr>
        </p15:guide>
        <p15:guide id="11" orient="horz" pos="3952" userDrawn="1">
          <p15:clr>
            <a:srgbClr val="A4A3A4"/>
          </p15:clr>
        </p15:guide>
        <p15:guide id="12" orient="horz" pos="323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or" initials="A" userId="Author" providerId="AD"/>
  <p188:author id="{2575F77D-E880-BD2D-55E8-1DA6E279BC80}" name="Tomko Daniel" initials="DT" userId="S::daniel.tomko@bratislava.sk::a308ce15-814f-4211-b399-f7c7b8a3d45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6ECC"/>
    <a:srgbClr val="61CBF4"/>
    <a:srgbClr val="3B7D23"/>
    <a:srgbClr val="303188"/>
    <a:srgbClr val="A85A57"/>
    <a:srgbClr val="EBE9E8"/>
    <a:srgbClr val="9998C7"/>
    <a:srgbClr val="B8B031"/>
    <a:srgbClr val="726E6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1CEC1D-DCD6-48C9-BC84-AE29651451AD}" v="160" dt="2026-02-18T17:04:00.041"/>
    <p1510:client id="{3D70032D-8F18-44EF-9827-3E21B0EE5FF6}" v="15" dt="2026-02-19T08:26:54.2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1272" y="330"/>
      </p:cViewPr>
      <p:guideLst>
        <p:guide orient="horz" pos="2160"/>
        <p:guide pos="3817"/>
        <p:guide orient="horz" pos="232"/>
        <p:guide pos="166"/>
        <p:guide pos="1118"/>
        <p:guide orient="horz" pos="4088"/>
        <p:guide pos="7446"/>
        <p:guide pos="3953"/>
        <p:guide pos="3704"/>
        <p:guide orient="horz" pos="3952"/>
        <p:guide orient="horz" pos="32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hlavičk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objekt pre dá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B5566-9619-42D7-BADB-302B2C8235B1}" type="datetimeFigureOut">
              <a:rPr lang="sk-SK" smtClean="0"/>
              <a:t>19. 2. 2026</a:t>
            </a:fld>
            <a:endParaRPr lang="sk-SK"/>
          </a:p>
        </p:txBody>
      </p:sp>
      <p:sp>
        <p:nvSpPr>
          <p:cNvPr id="4" name="Zástupný objekt pre obrázok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Zástupný objekt pre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663316-4E5F-4016-B4F7-E373E48FD97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53688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2B63A3-B6F6-46F3-BE4F-43443073E498}" type="slidenum">
              <a:rPr lang="sk-SK" smtClean="0"/>
              <a:t>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8148741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BBF219-75D3-678C-EC10-56D4F732BE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>
            <a:extLst>
              <a:ext uri="{FF2B5EF4-FFF2-40B4-BE49-F238E27FC236}">
                <a16:creationId xmlns:a16="http://schemas.microsoft.com/office/drawing/2014/main" id="{69D62865-6596-3679-D8F6-A2B5F685A8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>
            <a:extLst>
              <a:ext uri="{FF2B5EF4-FFF2-40B4-BE49-F238E27FC236}">
                <a16:creationId xmlns:a16="http://schemas.microsoft.com/office/drawing/2014/main" id="{27BA0FB8-B55F-F163-930B-27DB68BE79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9C7950B5-D261-8E3A-417A-996EE22C18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63316-4E5F-4016-B4F7-E373E48FD97D}" type="slidenum">
              <a:rPr lang="sk-SK" smtClean="0"/>
              <a:t>20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2087159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8EDBA5-C848-A206-C7AD-4618B617D3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>
            <a:extLst>
              <a:ext uri="{FF2B5EF4-FFF2-40B4-BE49-F238E27FC236}">
                <a16:creationId xmlns:a16="http://schemas.microsoft.com/office/drawing/2014/main" id="{C7358C15-C995-0C74-E04F-A933856719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>
            <a:extLst>
              <a:ext uri="{FF2B5EF4-FFF2-40B4-BE49-F238E27FC236}">
                <a16:creationId xmlns:a16="http://schemas.microsoft.com/office/drawing/2014/main" id="{1CC97A3F-AAA5-88D6-606D-15AE25CCF4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90E38A33-86CB-960F-32F9-EF2F1E75D7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63316-4E5F-4016-B4F7-E373E48FD97D}" type="slidenum">
              <a:rPr lang="sk-SK" smtClean="0"/>
              <a:t>21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0227603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023CBD-33D1-CAB1-9219-48BA90FB52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>
            <a:extLst>
              <a:ext uri="{FF2B5EF4-FFF2-40B4-BE49-F238E27FC236}">
                <a16:creationId xmlns:a16="http://schemas.microsoft.com/office/drawing/2014/main" id="{FDA06F23-8889-2F60-07F1-89574EDF2D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>
            <a:extLst>
              <a:ext uri="{FF2B5EF4-FFF2-40B4-BE49-F238E27FC236}">
                <a16:creationId xmlns:a16="http://schemas.microsoft.com/office/drawing/2014/main" id="{495F14B3-2513-ED24-6F17-DA9175EA4D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88E44B62-920A-1AB3-64E7-C8E781EF9F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63316-4E5F-4016-B4F7-E373E48FD97D}" type="slidenum">
              <a:rPr lang="sk-SK" smtClean="0"/>
              <a:t>22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190210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63316-4E5F-4016-B4F7-E373E48FD97D}" type="slidenum">
              <a:rPr lang="sk-SK" smtClean="0"/>
              <a:t>23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742692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0F6296-4DFA-6A71-9C1E-1343195E3D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>
            <a:extLst>
              <a:ext uri="{FF2B5EF4-FFF2-40B4-BE49-F238E27FC236}">
                <a16:creationId xmlns:a16="http://schemas.microsoft.com/office/drawing/2014/main" id="{1228D5C5-EE62-EE89-B643-C2B2EB5124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>
            <a:extLst>
              <a:ext uri="{FF2B5EF4-FFF2-40B4-BE49-F238E27FC236}">
                <a16:creationId xmlns:a16="http://schemas.microsoft.com/office/drawing/2014/main" id="{051902EC-2A03-154F-CACC-73A49A1042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FDC2B454-DFE9-75C8-A540-8C5268AD91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63316-4E5F-4016-B4F7-E373E48FD97D}" type="slidenum">
              <a:rPr lang="sk-SK" smtClean="0"/>
              <a:t>24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0693573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AED680-2057-06BF-530C-66488EFB7E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>
            <a:extLst>
              <a:ext uri="{FF2B5EF4-FFF2-40B4-BE49-F238E27FC236}">
                <a16:creationId xmlns:a16="http://schemas.microsoft.com/office/drawing/2014/main" id="{520DB8DA-40B4-85A3-B842-CB88F1049A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>
            <a:extLst>
              <a:ext uri="{FF2B5EF4-FFF2-40B4-BE49-F238E27FC236}">
                <a16:creationId xmlns:a16="http://schemas.microsoft.com/office/drawing/2014/main" id="{9F659EBD-1A1A-6D3D-8443-DA4A8DEE21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9E09989B-A64A-2E44-38D6-9371701428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63316-4E5F-4016-B4F7-E373E48FD97D}" type="slidenum">
              <a:rPr lang="sk-SK" smtClean="0"/>
              <a:t>26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08059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ED6C1A-AF7C-5E21-09BD-DEE49DE273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3A6D69B-1E2B-BE24-6363-85B90C80E7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201E31-F18A-908C-A561-B6B0667CAB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EF29C5-DF77-442A-6EF3-873DC11C4E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63316-4E5F-4016-B4F7-E373E48FD97D}" type="slidenum">
              <a:rPr lang="sk-SK" smtClean="0"/>
              <a:t>27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0563611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63316-4E5F-4016-B4F7-E373E48FD97D}" type="slidenum">
              <a:rPr lang="sk-SK" smtClean="0"/>
              <a:t>28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7432230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E38BA3-F623-A11C-C98D-29241209D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4591189-3660-AC23-1D2B-DDFDAF01BE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72D964-B695-EA68-B611-4135DFFECA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064A61-3115-D4D1-3964-207C5A1C51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63316-4E5F-4016-B4F7-E373E48FD97D}" type="slidenum">
              <a:rPr lang="sk-SK" smtClean="0"/>
              <a:t>29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3741437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62E0AF-FC17-1D58-24DB-8143C6C9C8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>
            <a:extLst>
              <a:ext uri="{FF2B5EF4-FFF2-40B4-BE49-F238E27FC236}">
                <a16:creationId xmlns:a16="http://schemas.microsoft.com/office/drawing/2014/main" id="{D69F9857-2BBC-8018-A09D-52A4A255B8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>
            <a:extLst>
              <a:ext uri="{FF2B5EF4-FFF2-40B4-BE49-F238E27FC236}">
                <a16:creationId xmlns:a16="http://schemas.microsoft.com/office/drawing/2014/main" id="{5FFDF8C3-3BFC-35F1-804B-B67C3D4EB2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8A1E8111-21BD-9C52-C7CA-D2E1D41048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63316-4E5F-4016-B4F7-E373E48FD97D}" type="slidenum">
              <a:rPr lang="sk-SK" smtClean="0"/>
              <a:t>30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5590675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2B63A3-B6F6-46F3-BE4F-43443073E498}" type="slidenum">
              <a:rPr lang="sk-SK" smtClean="0"/>
              <a:t>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924282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9CCE51-BEF3-94E1-E7C7-088E47549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>
            <a:extLst>
              <a:ext uri="{FF2B5EF4-FFF2-40B4-BE49-F238E27FC236}">
                <a16:creationId xmlns:a16="http://schemas.microsoft.com/office/drawing/2014/main" id="{F0DC68A4-7524-A156-C48E-D4E633E394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>
            <a:extLst>
              <a:ext uri="{FF2B5EF4-FFF2-40B4-BE49-F238E27FC236}">
                <a16:creationId xmlns:a16="http://schemas.microsoft.com/office/drawing/2014/main" id="{B34270AF-60F4-5E46-95B7-A23ECC0E50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5CCE5527-58E9-1A4B-AAC7-C16CA89342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63316-4E5F-4016-B4F7-E373E48FD97D}" type="slidenum">
              <a:rPr lang="sk-SK" smtClean="0"/>
              <a:t>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5442920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BAFF58-6AC1-8D9F-A598-CC94130578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>
            <a:extLst>
              <a:ext uri="{FF2B5EF4-FFF2-40B4-BE49-F238E27FC236}">
                <a16:creationId xmlns:a16="http://schemas.microsoft.com/office/drawing/2014/main" id="{BDEDD2A3-04CA-BC69-F89F-BB5762BECC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>
            <a:extLst>
              <a:ext uri="{FF2B5EF4-FFF2-40B4-BE49-F238E27FC236}">
                <a16:creationId xmlns:a16="http://schemas.microsoft.com/office/drawing/2014/main" id="{56C126CD-018F-B891-BF89-B9280C46B1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C41EDFC2-EB63-E43C-1CB3-239BCEC477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63316-4E5F-4016-B4F7-E373E48FD97D}" type="slidenum">
              <a:rPr lang="sk-SK" smtClean="0"/>
              <a:t>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547043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63316-4E5F-4016-B4F7-E373E48FD97D}" type="slidenum">
              <a:rPr lang="sk-SK" smtClean="0"/>
              <a:t>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8749859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99B51-3A2D-DE9A-0832-F6902FD773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>
            <a:extLst>
              <a:ext uri="{FF2B5EF4-FFF2-40B4-BE49-F238E27FC236}">
                <a16:creationId xmlns:a16="http://schemas.microsoft.com/office/drawing/2014/main" id="{2D0804FC-38DD-52EB-77E5-6858BCC067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>
            <a:extLst>
              <a:ext uri="{FF2B5EF4-FFF2-40B4-BE49-F238E27FC236}">
                <a16:creationId xmlns:a16="http://schemas.microsoft.com/office/drawing/2014/main" id="{77141694-AB11-6C39-F08C-FB032B39CA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AF35C00C-999B-B3E0-F685-FBE432627F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63316-4E5F-4016-B4F7-E373E48FD97D}" type="slidenum">
              <a:rPr lang="sk-SK" smtClean="0"/>
              <a:t>10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9952796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72903F-5EDE-7EF7-7A50-EE9E717FC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>
            <a:extLst>
              <a:ext uri="{FF2B5EF4-FFF2-40B4-BE49-F238E27FC236}">
                <a16:creationId xmlns:a16="http://schemas.microsoft.com/office/drawing/2014/main" id="{EBC5D586-F66B-A7E6-4946-727959C220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>
            <a:extLst>
              <a:ext uri="{FF2B5EF4-FFF2-40B4-BE49-F238E27FC236}">
                <a16:creationId xmlns:a16="http://schemas.microsoft.com/office/drawing/2014/main" id="{799CDA89-1CD2-3F73-FC46-E3ACDEB6CF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3C38E8AF-58BF-4944-B90D-CFE48254B9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63316-4E5F-4016-B4F7-E373E48FD97D}" type="slidenum">
              <a:rPr lang="sk-SK" smtClean="0"/>
              <a:t>11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586331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31F17F-EFA6-B681-EE73-6AEF99BD7B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>
            <a:extLst>
              <a:ext uri="{FF2B5EF4-FFF2-40B4-BE49-F238E27FC236}">
                <a16:creationId xmlns:a16="http://schemas.microsoft.com/office/drawing/2014/main" id="{C6685F8A-AFF9-A019-8D1D-93FE051E6F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>
            <a:extLst>
              <a:ext uri="{FF2B5EF4-FFF2-40B4-BE49-F238E27FC236}">
                <a16:creationId xmlns:a16="http://schemas.microsoft.com/office/drawing/2014/main" id="{BE3D8BCA-3D34-0E2E-0B1F-CD86A8F42C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658031BC-5BF9-8693-3B85-6313F66F4B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63316-4E5F-4016-B4F7-E373E48FD97D}" type="slidenum">
              <a:rPr lang="sk-SK" smtClean="0"/>
              <a:t>12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072503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63316-4E5F-4016-B4F7-E373E48FD97D}" type="slidenum">
              <a:rPr lang="sk-SK" smtClean="0"/>
              <a:t>16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7710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C578C3A-7E4C-EE98-EF4F-130451A47B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k-SK"/>
              <a:t>Kliknutím upravte štýl predlohy nadpisu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7844F1C-4B78-56A9-708D-074245E407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/>
              <a:t>Kliknutím upravte štýl predlohy podnadpisu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55CF4DCA-7EB0-61FB-7DCE-F24C89C5D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AB60-560D-4B56-B04F-A2B6B95AD154}" type="datetimeFigureOut">
              <a:rPr lang="sk-SK" smtClean="0"/>
              <a:t>19. 2. 2026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6D19B8E8-88FE-9962-BA04-393461EE0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6497D66B-49F9-2423-D694-85C0DCBDA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6750-A151-45C7-80AF-98417AF3FA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86277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D6987ED-CC97-E325-EBAE-6EEDC029E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zvislý text 2">
            <a:extLst>
              <a:ext uri="{FF2B5EF4-FFF2-40B4-BE49-F238E27FC236}">
                <a16:creationId xmlns:a16="http://schemas.microsoft.com/office/drawing/2014/main" id="{8429C2F7-0D22-74CD-8977-A294E6DB3E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7DBA66D2-A5D6-692A-A5EF-94BA42578D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AB60-560D-4B56-B04F-A2B6B95AD154}" type="datetimeFigureOut">
              <a:rPr lang="sk-SK" smtClean="0"/>
              <a:t>19. 2. 2026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7E96FF90-D3C6-F861-0937-328EC1167C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491F5781-D568-7282-5E1D-48C147BF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6750-A151-45C7-80AF-98417AF3FA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88880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>
            <a:extLst>
              <a:ext uri="{FF2B5EF4-FFF2-40B4-BE49-F238E27FC236}">
                <a16:creationId xmlns:a16="http://schemas.microsoft.com/office/drawing/2014/main" id="{93DCAFFE-DEF5-9A83-47B0-AC4F525C14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zvislý text 2">
            <a:extLst>
              <a:ext uri="{FF2B5EF4-FFF2-40B4-BE49-F238E27FC236}">
                <a16:creationId xmlns:a16="http://schemas.microsoft.com/office/drawing/2014/main" id="{4F1C8BF4-BE4F-E37D-3291-947CBF9533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311B15E1-0AE5-9542-9F43-0EC9BB689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AB60-560D-4B56-B04F-A2B6B95AD154}" type="datetimeFigureOut">
              <a:rPr lang="sk-SK" smtClean="0"/>
              <a:t>19. 2. 2026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EFED615F-DB81-1F2B-28C7-EEA352254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C8EF2A44-DE18-FD2F-67E0-9A6A49847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6750-A151-45C7-80AF-98417AF3FA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51281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7F47F0D-C517-8CE1-496C-3A97EDC58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1E04ED25-6936-C281-9F29-8C3977FBA2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204BE197-5F5D-18AF-654E-1674DA59DE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AB60-560D-4B56-B04F-A2B6B95AD154}" type="datetimeFigureOut">
              <a:rPr lang="sk-SK" smtClean="0"/>
              <a:t>19. 2. 2026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AA2A3830-3CEB-2C44-A487-0C3287A0A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E13EB05F-98E9-B8A7-BAA4-CCAC8E69C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6750-A151-45C7-80AF-98417AF3FA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17279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93A92D6-F800-3C8A-1385-E593727BD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B695BE2A-CB2F-2CD4-3535-504FA1AD15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18156AE8-E460-A038-675D-C9E2F353A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AB60-560D-4B56-B04F-A2B6B95AD154}" type="datetimeFigureOut">
              <a:rPr lang="sk-SK" smtClean="0"/>
              <a:t>19. 2. 2026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6B5744D1-CA25-AB34-D706-70D9D86FC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C2DC5816-A863-CCF7-F5ED-09D08F61B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6750-A151-45C7-80AF-98417AF3FA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46907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D39229E-2C6E-B4F9-840B-3C004784E7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C268EFB5-6F5F-01FD-2F8C-6ED24930CA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358B583D-F3C0-363F-D164-9011BB7081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5" name="Zástupný objekt pre dátum 4">
            <a:extLst>
              <a:ext uri="{FF2B5EF4-FFF2-40B4-BE49-F238E27FC236}">
                <a16:creationId xmlns:a16="http://schemas.microsoft.com/office/drawing/2014/main" id="{A72E2E05-A66A-DBBC-EB1D-BACB9B014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AB60-560D-4B56-B04F-A2B6B95AD154}" type="datetimeFigureOut">
              <a:rPr lang="sk-SK" smtClean="0"/>
              <a:t>19. 2. 2026</a:t>
            </a:fld>
            <a:endParaRPr lang="sk-SK"/>
          </a:p>
        </p:txBody>
      </p:sp>
      <p:sp>
        <p:nvSpPr>
          <p:cNvPr id="6" name="Zástupný objekt pre pätu 5">
            <a:extLst>
              <a:ext uri="{FF2B5EF4-FFF2-40B4-BE49-F238E27FC236}">
                <a16:creationId xmlns:a16="http://schemas.microsoft.com/office/drawing/2014/main" id="{12579DBE-5847-4F68-F41F-9D7919D2C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>
            <a:extLst>
              <a:ext uri="{FF2B5EF4-FFF2-40B4-BE49-F238E27FC236}">
                <a16:creationId xmlns:a16="http://schemas.microsoft.com/office/drawing/2014/main" id="{985492D4-5BA0-87C2-2C68-389E25DDC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6750-A151-45C7-80AF-98417AF3FA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6051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A3AD74C-AA39-69B6-FD4A-29961ED90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E52CAAF9-0BCF-6D2F-AC75-E54C5696A6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B17E9251-67C0-173B-004B-70E8FB5532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851E6FAE-6DDF-E5A7-83F4-C56792CC1F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6" name="Zástupný objekt pre obsah 5">
            <a:extLst>
              <a:ext uri="{FF2B5EF4-FFF2-40B4-BE49-F238E27FC236}">
                <a16:creationId xmlns:a16="http://schemas.microsoft.com/office/drawing/2014/main" id="{64527885-24D6-D58B-2928-DD9AC7FA74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7" name="Zástupný objekt pre dátum 6">
            <a:extLst>
              <a:ext uri="{FF2B5EF4-FFF2-40B4-BE49-F238E27FC236}">
                <a16:creationId xmlns:a16="http://schemas.microsoft.com/office/drawing/2014/main" id="{3A34E254-1ED0-02F1-AB65-83DAFCEE1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AB60-560D-4B56-B04F-A2B6B95AD154}" type="datetimeFigureOut">
              <a:rPr lang="sk-SK" smtClean="0"/>
              <a:t>19. 2. 2026</a:t>
            </a:fld>
            <a:endParaRPr lang="sk-SK"/>
          </a:p>
        </p:txBody>
      </p:sp>
      <p:sp>
        <p:nvSpPr>
          <p:cNvPr id="8" name="Zástupný objekt pre pätu 7">
            <a:extLst>
              <a:ext uri="{FF2B5EF4-FFF2-40B4-BE49-F238E27FC236}">
                <a16:creationId xmlns:a16="http://schemas.microsoft.com/office/drawing/2014/main" id="{FBDA4754-49D8-F72C-1D15-373C67AA3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Zástupný objekt pre číslo snímky 8">
            <a:extLst>
              <a:ext uri="{FF2B5EF4-FFF2-40B4-BE49-F238E27FC236}">
                <a16:creationId xmlns:a16="http://schemas.microsoft.com/office/drawing/2014/main" id="{50DD78C9-EEDF-D9D6-BA9C-8E78E52F8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6750-A151-45C7-80AF-98417AF3FA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03897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52378E0-C7C9-2558-6784-B4249CB80F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dátum 2">
            <a:extLst>
              <a:ext uri="{FF2B5EF4-FFF2-40B4-BE49-F238E27FC236}">
                <a16:creationId xmlns:a16="http://schemas.microsoft.com/office/drawing/2014/main" id="{ABA0EF7A-1413-7823-46E1-937DA47D4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AB60-560D-4B56-B04F-A2B6B95AD154}" type="datetimeFigureOut">
              <a:rPr lang="sk-SK" smtClean="0"/>
              <a:t>19. 2. 2026</a:t>
            </a:fld>
            <a:endParaRPr lang="sk-SK"/>
          </a:p>
        </p:txBody>
      </p:sp>
      <p:sp>
        <p:nvSpPr>
          <p:cNvPr id="4" name="Zástupný objekt pre pätu 3">
            <a:extLst>
              <a:ext uri="{FF2B5EF4-FFF2-40B4-BE49-F238E27FC236}">
                <a16:creationId xmlns:a16="http://schemas.microsoft.com/office/drawing/2014/main" id="{84D5689C-74B6-D5A3-9708-885D27AB4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objekt pre číslo snímky 4">
            <a:extLst>
              <a:ext uri="{FF2B5EF4-FFF2-40B4-BE49-F238E27FC236}">
                <a16:creationId xmlns:a16="http://schemas.microsoft.com/office/drawing/2014/main" id="{9A7E2689-4D94-8667-E030-84588D128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6750-A151-45C7-80AF-98417AF3FA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955390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dátum 1">
            <a:extLst>
              <a:ext uri="{FF2B5EF4-FFF2-40B4-BE49-F238E27FC236}">
                <a16:creationId xmlns:a16="http://schemas.microsoft.com/office/drawing/2014/main" id="{FBAA3941-7422-9D9D-2746-3622403B4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AB60-560D-4B56-B04F-A2B6B95AD154}" type="datetimeFigureOut">
              <a:rPr lang="sk-SK" smtClean="0"/>
              <a:t>19. 2. 2026</a:t>
            </a:fld>
            <a:endParaRPr lang="sk-SK"/>
          </a:p>
        </p:txBody>
      </p:sp>
      <p:sp>
        <p:nvSpPr>
          <p:cNvPr id="3" name="Zástupný objekt pre pätu 2">
            <a:extLst>
              <a:ext uri="{FF2B5EF4-FFF2-40B4-BE49-F238E27FC236}">
                <a16:creationId xmlns:a16="http://schemas.microsoft.com/office/drawing/2014/main" id="{010266BF-2065-A3F7-703F-A800C22DE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7530DB2C-E373-5406-3B47-D9DC6E3AC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6750-A151-45C7-80AF-98417AF3FA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055211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5373B4-865F-94E4-F4D6-74D924B9F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1A178793-9EA0-4532-9A2E-B2CBFEBB0F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9B22DE1A-5FDC-3ECC-9D05-30BF0967DF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Zástupný objekt pre dátum 4">
            <a:extLst>
              <a:ext uri="{FF2B5EF4-FFF2-40B4-BE49-F238E27FC236}">
                <a16:creationId xmlns:a16="http://schemas.microsoft.com/office/drawing/2014/main" id="{8F4C7F35-4826-D49E-83EA-70623EDA9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AB60-560D-4B56-B04F-A2B6B95AD154}" type="datetimeFigureOut">
              <a:rPr lang="sk-SK" smtClean="0"/>
              <a:t>19. 2. 2026</a:t>
            </a:fld>
            <a:endParaRPr lang="sk-SK"/>
          </a:p>
        </p:txBody>
      </p:sp>
      <p:sp>
        <p:nvSpPr>
          <p:cNvPr id="6" name="Zástupný objekt pre pätu 5">
            <a:extLst>
              <a:ext uri="{FF2B5EF4-FFF2-40B4-BE49-F238E27FC236}">
                <a16:creationId xmlns:a16="http://schemas.microsoft.com/office/drawing/2014/main" id="{7B313B54-CC3F-E290-8B0B-08355D425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>
            <a:extLst>
              <a:ext uri="{FF2B5EF4-FFF2-40B4-BE49-F238E27FC236}">
                <a16:creationId xmlns:a16="http://schemas.microsoft.com/office/drawing/2014/main" id="{A480899C-6BDB-EA75-DA85-BB6204CC0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6750-A151-45C7-80AF-98417AF3FA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329665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B474398-8EB6-3938-76AF-70ABE3042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obrázok 2">
            <a:extLst>
              <a:ext uri="{FF2B5EF4-FFF2-40B4-BE49-F238E27FC236}">
                <a16:creationId xmlns:a16="http://schemas.microsoft.com/office/drawing/2014/main" id="{3C9B563C-3C33-5834-6E3A-F9DFCD1F5C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6D0FEAB8-930D-CD2E-2EAB-9F0C0CF370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Zástupný objekt pre dátum 4">
            <a:extLst>
              <a:ext uri="{FF2B5EF4-FFF2-40B4-BE49-F238E27FC236}">
                <a16:creationId xmlns:a16="http://schemas.microsoft.com/office/drawing/2014/main" id="{4E75138F-3730-C0E1-1BE2-10CD2413C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AB60-560D-4B56-B04F-A2B6B95AD154}" type="datetimeFigureOut">
              <a:rPr lang="sk-SK" smtClean="0"/>
              <a:t>19. 2. 2026</a:t>
            </a:fld>
            <a:endParaRPr lang="sk-SK"/>
          </a:p>
        </p:txBody>
      </p:sp>
      <p:sp>
        <p:nvSpPr>
          <p:cNvPr id="6" name="Zástupný objekt pre pätu 5">
            <a:extLst>
              <a:ext uri="{FF2B5EF4-FFF2-40B4-BE49-F238E27FC236}">
                <a16:creationId xmlns:a16="http://schemas.microsoft.com/office/drawing/2014/main" id="{0BAE0DD8-9104-6973-9485-5044DF03E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>
            <a:extLst>
              <a:ext uri="{FF2B5EF4-FFF2-40B4-BE49-F238E27FC236}">
                <a16:creationId xmlns:a16="http://schemas.microsoft.com/office/drawing/2014/main" id="{8F1052F9-1537-1CEC-D870-5CC744A85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6750-A151-45C7-80AF-98417AF3FA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0270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nadpis 1">
            <a:extLst>
              <a:ext uri="{FF2B5EF4-FFF2-40B4-BE49-F238E27FC236}">
                <a16:creationId xmlns:a16="http://schemas.microsoft.com/office/drawing/2014/main" id="{6CFCD469-40F1-A03F-9BFD-7B08DCAE1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DDBAAEB8-CE59-9E18-CF46-7DCE9905D3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D96B9AC6-D9DF-F162-EF60-07AAF799E4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C1AB60-560D-4B56-B04F-A2B6B95AD154}" type="datetimeFigureOut">
              <a:rPr lang="sk-SK" smtClean="0"/>
              <a:t>19. 2. 2026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DFEE3355-AF62-B92F-4E05-E383C03E6D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72EE60D9-0FBB-04A3-1C3C-B2E27C7878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C926750-A151-45C7-80AF-98417AF3FA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06703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logoBA – TaekwonDo Bratislava a Športový klub Koryo">
            <a:extLst>
              <a:ext uri="{FF2B5EF4-FFF2-40B4-BE49-F238E27FC236}">
                <a16:creationId xmlns:a16="http://schemas.microsoft.com/office/drawing/2014/main" id="{CAD36FF7-0187-4DE6-8F4E-DC0D02DDA8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917" y="207036"/>
            <a:ext cx="1418165" cy="80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BlokTextu 5">
            <a:extLst>
              <a:ext uri="{FF2B5EF4-FFF2-40B4-BE49-F238E27FC236}">
                <a16:creationId xmlns:a16="http://schemas.microsoft.com/office/drawing/2014/main" id="{7097F1B4-9258-C062-DDBC-97CC9B34663F}"/>
              </a:ext>
            </a:extLst>
          </p:cNvPr>
          <p:cNvSpPr txBox="1"/>
          <p:nvPr/>
        </p:nvSpPr>
        <p:spPr>
          <a:xfrm>
            <a:off x="405244" y="927397"/>
            <a:ext cx="11440391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sk-SK" dirty="0">
              <a:ea typeface="Inter" panose="02000503000000020004" pitchFamily="2" charset="0"/>
            </a:endParaRPr>
          </a:p>
          <a:p>
            <a:pPr algn="ctr"/>
            <a:endParaRPr lang="sk-SK" dirty="0">
              <a:ea typeface="Inter" panose="02000503000000020004" pitchFamily="2" charset="0"/>
            </a:endParaRPr>
          </a:p>
          <a:p>
            <a:pPr algn="ctr"/>
            <a:r>
              <a:rPr lang="sk-SK" dirty="0">
                <a:ea typeface="Inter" panose="02000503000000020004" pitchFamily="2" charset="0"/>
              </a:rPr>
              <a:t>Zasadnutie Mestského zastupiteľstva hl. mesta SR Bratislavy dňa 26.02.2026</a:t>
            </a:r>
          </a:p>
          <a:p>
            <a:pPr algn="ctr"/>
            <a:endParaRPr lang="sk-SK" dirty="0">
              <a:ea typeface="Inter" panose="02000503000000020004" pitchFamily="2" charset="0"/>
            </a:endParaRPr>
          </a:p>
          <a:p>
            <a:pPr algn="ctr"/>
            <a:endParaRPr lang="sk-SK" dirty="0">
              <a:ea typeface="Inter" panose="02000503000000020004" pitchFamily="2" charset="0"/>
            </a:endParaRPr>
          </a:p>
          <a:p>
            <a:pPr algn="ctr"/>
            <a:endParaRPr lang="sk-SK" dirty="0">
              <a:ea typeface="Inter" panose="02000503000000020004" pitchFamily="2" charset="0"/>
            </a:endParaRPr>
          </a:p>
          <a:p>
            <a:pPr algn="ctr"/>
            <a:r>
              <a:rPr lang="sk-SK" sz="3600" b="1" dirty="0">
                <a:ea typeface="Inter" panose="02000503000000020004" pitchFamily="2" charset="0"/>
              </a:rPr>
              <a:t>Územný plán hlavného mesta SR Bratislavy</a:t>
            </a:r>
          </a:p>
          <a:p>
            <a:pPr algn="ctr"/>
            <a:br>
              <a:rPr lang="sk-SK" sz="3600" b="1" dirty="0">
                <a:ea typeface="Inter" panose="02000503000000020004" pitchFamily="2" charset="0"/>
              </a:rPr>
            </a:br>
            <a:r>
              <a:rPr lang="sk-SK" sz="3600" b="1" dirty="0">
                <a:solidFill>
                  <a:srgbClr val="CE4245"/>
                </a:solidFill>
                <a:ea typeface="Inter" panose="02000503000000020004" pitchFamily="2" charset="0"/>
              </a:rPr>
              <a:t>zmeny a doplnky č. 16 (</a:t>
            </a:r>
            <a:r>
              <a:rPr lang="sk-SK" sz="3600" b="1" dirty="0" err="1">
                <a:solidFill>
                  <a:srgbClr val="CE4245"/>
                </a:solidFill>
                <a:ea typeface="Inter" panose="02000503000000020004" pitchFamily="2" charset="0"/>
              </a:rPr>
              <a:t>ZaD</a:t>
            </a:r>
            <a:r>
              <a:rPr lang="sk-SK" sz="3600" b="1" dirty="0">
                <a:solidFill>
                  <a:srgbClr val="CE4245"/>
                </a:solidFill>
                <a:ea typeface="Inter" panose="02000503000000020004" pitchFamily="2" charset="0"/>
              </a:rPr>
              <a:t> 16)</a:t>
            </a:r>
          </a:p>
          <a:p>
            <a:pPr algn="ctr"/>
            <a:r>
              <a:rPr lang="sk-SK" sz="3600" b="1" dirty="0">
                <a:solidFill>
                  <a:srgbClr val="CE4245"/>
                </a:solidFill>
                <a:ea typeface="Inter" panose="02000503000000020004" pitchFamily="2" charset="0"/>
              </a:rPr>
              <a:t>Zimný prístav</a:t>
            </a:r>
          </a:p>
          <a:p>
            <a:pPr algn="ctr"/>
            <a:endParaRPr lang="sk-SK" sz="3600" b="1" dirty="0">
              <a:solidFill>
                <a:srgbClr val="CE4245"/>
              </a:solidFill>
              <a:ea typeface="Inter" panose="02000503000000020004" pitchFamily="2" charset="0"/>
            </a:endParaRPr>
          </a:p>
          <a:p>
            <a:pPr algn="ctr"/>
            <a:r>
              <a:rPr lang="sk-SK" dirty="0">
                <a:ea typeface="Inter" panose="02000503000000020004" pitchFamily="2" charset="0"/>
              </a:rPr>
              <a:t>MČ Bratislava-Ružinov, k. ú. Nivy</a:t>
            </a:r>
          </a:p>
        </p:txBody>
      </p:sp>
      <p:sp>
        <p:nvSpPr>
          <p:cNvPr id="2" name="Obdĺžnik 1">
            <a:extLst>
              <a:ext uri="{FF2B5EF4-FFF2-40B4-BE49-F238E27FC236}">
                <a16:creationId xmlns:a16="http://schemas.microsoft.com/office/drawing/2014/main" id="{1E5FCEF3-1FAC-32E2-2A02-5B7747F0D992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noFill/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2647617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B52D7F-83B5-5039-E873-EEB840A250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>
            <a:extLst>
              <a:ext uri="{FF2B5EF4-FFF2-40B4-BE49-F238E27FC236}">
                <a16:creationId xmlns:a16="http://schemas.microsoft.com/office/drawing/2014/main" id="{8CECC5C3-41CE-3E54-3530-C0151029A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3" t="8058" r="1151"/>
          <a:stretch>
            <a:fillRect/>
          </a:stretch>
        </p:blipFill>
        <p:spPr>
          <a:xfrm>
            <a:off x="0" y="1732547"/>
            <a:ext cx="6882063" cy="5125453"/>
          </a:xfrm>
          <a:prstGeom prst="rect">
            <a:avLst/>
          </a:prstGeom>
        </p:spPr>
      </p:pic>
      <p:pic>
        <p:nvPicPr>
          <p:cNvPr id="5" name="Obrázok 4">
            <a:extLst>
              <a:ext uri="{FF2B5EF4-FFF2-40B4-BE49-F238E27FC236}">
                <a16:creationId xmlns:a16="http://schemas.microsoft.com/office/drawing/2014/main" id="{9BF7B62E-8164-2DC8-B9D6-F6D4CEB103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85" b="10265"/>
          <a:stretch>
            <a:fillRect/>
          </a:stretch>
        </p:blipFill>
        <p:spPr>
          <a:xfrm>
            <a:off x="7048499" y="1732547"/>
            <a:ext cx="5142633" cy="5125453"/>
          </a:xfrm>
          <a:prstGeom prst="rect">
            <a:avLst/>
          </a:prstGeom>
        </p:spPr>
      </p:pic>
      <p:sp>
        <p:nvSpPr>
          <p:cNvPr id="2" name="BlokTextu 1">
            <a:extLst>
              <a:ext uri="{FF2B5EF4-FFF2-40B4-BE49-F238E27FC236}">
                <a16:creationId xmlns:a16="http://schemas.microsoft.com/office/drawing/2014/main" id="{37678999-BFE2-31D6-827A-92A8A6BD80F6}"/>
              </a:ext>
            </a:extLst>
          </p:cNvPr>
          <p:cNvSpPr txBox="1"/>
          <p:nvPr/>
        </p:nvSpPr>
        <p:spPr>
          <a:xfrm>
            <a:off x="271911" y="381906"/>
            <a:ext cx="89585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sk-SK" sz="3600" noProof="0">
                <a:highlight>
                  <a:srgbClr val="FFFFFF"/>
                </a:highlight>
                <a:latin typeface="Overused Grotesk SemiBold" pitchFamily="50" charset="-18"/>
              </a:rPr>
              <a:t>CHARAKTER ÚZEMIA</a:t>
            </a:r>
          </a:p>
        </p:txBody>
      </p:sp>
      <p:sp>
        <p:nvSpPr>
          <p:cNvPr id="6" name="BlokTextu 5">
            <a:extLst>
              <a:ext uri="{FF2B5EF4-FFF2-40B4-BE49-F238E27FC236}">
                <a16:creationId xmlns:a16="http://schemas.microsoft.com/office/drawing/2014/main" id="{B7D58949-251C-00DC-32F6-444DBB8A7FD5}"/>
              </a:ext>
            </a:extLst>
          </p:cNvPr>
          <p:cNvSpPr txBox="1"/>
          <p:nvPr/>
        </p:nvSpPr>
        <p:spPr>
          <a:xfrm>
            <a:off x="5245769" y="380332"/>
            <a:ext cx="657475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sk-SK" sz="2000" b="1">
                <a:latin typeface="Overused Grotesk" pitchFamily="50" charset="-18"/>
              </a:rPr>
              <a:t>Súčasťou genius loci územia </a:t>
            </a:r>
            <a:r>
              <a:rPr lang="sk-SK" sz="2000">
                <a:latin typeface="Overused Grotesk" pitchFamily="50" charset="-18"/>
              </a:rPr>
              <a:t>sú národné kultúrne pamiatky, technická infraštruktúra vrátane žeriavov a nákladnej vlečky, ako aj vodná plocha s charakteristickou geometriou a hranami prístavných bazénov</a:t>
            </a:r>
            <a:endParaRPr lang="sk-SK" sz="2000">
              <a:highlight>
                <a:srgbClr val="FFFFFF"/>
              </a:highlight>
              <a:latin typeface="Overused Grotesk" pitchFamily="50" charset="-18"/>
              <a:ea typeface="TG Praktikal Medium" panose="00000600000000000000" pitchFamily="50" charset="-18"/>
            </a:endParaRPr>
          </a:p>
        </p:txBody>
      </p:sp>
      <p:sp>
        <p:nvSpPr>
          <p:cNvPr id="7" name="Obdĺžnik 6">
            <a:extLst>
              <a:ext uri="{FF2B5EF4-FFF2-40B4-BE49-F238E27FC236}">
                <a16:creationId xmlns:a16="http://schemas.microsoft.com/office/drawing/2014/main" id="{B54BEB82-3CC3-78CF-C2F8-BF9E9A68D637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noFill/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241836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494CE4-08D2-FC60-C0C8-65816D8333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Obrázok 13" descr="Obrázok, na ktorom je text, mapa, diagram&#10;&#10;Obsah vygenerovaný pomocou AI môže byť nesprávny.">
            <a:extLst>
              <a:ext uri="{FF2B5EF4-FFF2-40B4-BE49-F238E27FC236}">
                <a16:creationId xmlns:a16="http://schemas.microsoft.com/office/drawing/2014/main" id="{8F5C3182-AE04-E316-2A98-0033AD3631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5" b="47645"/>
          <a:stretch>
            <a:fillRect/>
          </a:stretch>
        </p:blipFill>
        <p:spPr>
          <a:xfrm>
            <a:off x="12784" y="0"/>
            <a:ext cx="12192000" cy="6858000"/>
          </a:xfrm>
          <a:prstGeom prst="rect">
            <a:avLst/>
          </a:prstGeom>
        </p:spPr>
      </p:pic>
      <p:sp>
        <p:nvSpPr>
          <p:cNvPr id="15" name="BlokTextu 14">
            <a:extLst>
              <a:ext uri="{FF2B5EF4-FFF2-40B4-BE49-F238E27FC236}">
                <a16:creationId xmlns:a16="http://schemas.microsoft.com/office/drawing/2014/main" id="{4A67FBFA-E221-070D-8238-2F3EF9557B76}"/>
              </a:ext>
            </a:extLst>
          </p:cNvPr>
          <p:cNvSpPr txBox="1"/>
          <p:nvPr/>
        </p:nvSpPr>
        <p:spPr>
          <a:xfrm>
            <a:off x="2862024" y="382401"/>
            <a:ext cx="895850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sk-SK" sz="3600" noProof="0">
                <a:highlight>
                  <a:srgbClr val="FFFFFF"/>
                </a:highlight>
                <a:latin typeface="Overused Grotesk SemiBold" pitchFamily="50" charset="-18"/>
              </a:rPr>
              <a:t>NÁRODNÉ KULTÚRNE </a:t>
            </a:r>
          </a:p>
          <a:p>
            <a:pPr algn="r">
              <a:buNone/>
            </a:pPr>
            <a:r>
              <a:rPr lang="sk-SK" sz="3600" noProof="0">
                <a:highlight>
                  <a:srgbClr val="FFFFFF"/>
                </a:highlight>
                <a:latin typeface="Overused Grotesk SemiBold" pitchFamily="50" charset="-18"/>
              </a:rPr>
              <a:t>PAMIATKY</a:t>
            </a:r>
          </a:p>
        </p:txBody>
      </p:sp>
      <p:sp>
        <p:nvSpPr>
          <p:cNvPr id="2" name="BlokTextu 1">
            <a:extLst>
              <a:ext uri="{FF2B5EF4-FFF2-40B4-BE49-F238E27FC236}">
                <a16:creationId xmlns:a16="http://schemas.microsoft.com/office/drawing/2014/main" id="{77445836-CA58-C2FB-97A9-012F41E29DAB}"/>
              </a:ext>
            </a:extLst>
          </p:cNvPr>
          <p:cNvSpPr txBox="1"/>
          <p:nvPr/>
        </p:nvSpPr>
        <p:spPr>
          <a:xfrm>
            <a:off x="276811" y="5164192"/>
            <a:ext cx="6010609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k-SK" sz="2000" b="1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Konsenzus s Krajským pamiatkovým úradom </a:t>
            </a:r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(KPÚ) o možnostiach a princípoch narábania s národným kultúrnym dedičstvom danej lokality – </a:t>
            </a:r>
            <a:r>
              <a:rPr lang="sk-SK" sz="2000" b="1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zástupca KPÚ v súťaži </a:t>
            </a:r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ako odborník poroty</a:t>
            </a:r>
          </a:p>
        </p:txBody>
      </p:sp>
      <p:sp>
        <p:nvSpPr>
          <p:cNvPr id="4" name="Obdĺžnik 3">
            <a:extLst>
              <a:ext uri="{FF2B5EF4-FFF2-40B4-BE49-F238E27FC236}">
                <a16:creationId xmlns:a16="http://schemas.microsoft.com/office/drawing/2014/main" id="{00EB6001-E591-61AE-F4C2-074FC2E7905C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noFill/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023274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224C14-8159-9BAA-A9A8-BEA336A2CD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lokTextu 5">
            <a:extLst>
              <a:ext uri="{FF2B5EF4-FFF2-40B4-BE49-F238E27FC236}">
                <a16:creationId xmlns:a16="http://schemas.microsoft.com/office/drawing/2014/main" id="{33F425D5-17A1-958C-0B24-2121073587F5}"/>
              </a:ext>
            </a:extLst>
          </p:cNvPr>
          <p:cNvSpPr txBox="1"/>
          <p:nvPr/>
        </p:nvSpPr>
        <p:spPr>
          <a:xfrm>
            <a:off x="923924" y="2828835"/>
            <a:ext cx="10344151" cy="163121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sk-SK" sz="3600" noProof="0" dirty="0">
                <a:latin typeface="Overused Grotesk SemiBold" pitchFamily="50" charset="-18"/>
                <a:ea typeface="TG Praktikal Medium" panose="00000600000000000000" pitchFamily="50" charset="-18"/>
              </a:rPr>
              <a:t>URBANISTICKÉ PRINCÍPY</a:t>
            </a:r>
          </a:p>
          <a:p>
            <a:pPr algn="ctr"/>
            <a:r>
              <a:rPr lang="sk-SK" sz="3600" dirty="0">
                <a:latin typeface="Overused Grotesk SemiBold" pitchFamily="50" charset="-18"/>
                <a:ea typeface="TG Praktikal Medium" panose="00000600000000000000" pitchFamily="50" charset="-18"/>
              </a:rPr>
              <a:t>INVARIANTNÉ</a:t>
            </a:r>
            <a:endParaRPr lang="sk-SK" sz="3600" noProof="0" dirty="0">
              <a:latin typeface="Overused Grotesk SemiBold" pitchFamily="50" charset="-18"/>
              <a:ea typeface="TG Praktikal Medium" panose="00000600000000000000" pitchFamily="50" charset="-18"/>
            </a:endParaRPr>
          </a:p>
          <a:p>
            <a:pPr algn="ctr"/>
            <a:r>
              <a:rPr lang="sk-SK" sz="2800" noProof="0" dirty="0">
                <a:latin typeface="Overused Grotesk" pitchFamily="50" charset="-18"/>
                <a:ea typeface="TG Praktikal Medium" panose="00000600000000000000" pitchFamily="50" charset="-18"/>
              </a:rPr>
              <a:t>hlavný cieľ Vízie - koncepcie</a:t>
            </a:r>
          </a:p>
        </p:txBody>
      </p:sp>
      <p:sp>
        <p:nvSpPr>
          <p:cNvPr id="3" name="Obdĺžnik 2">
            <a:extLst>
              <a:ext uri="{FF2B5EF4-FFF2-40B4-BE49-F238E27FC236}">
                <a16:creationId xmlns:a16="http://schemas.microsoft.com/office/drawing/2014/main" id="{BADC09A3-D959-7EEE-88BC-00B5E53C04EB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noFill/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3838054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50B81D-C7AB-9E2B-2733-ADFDAFA439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Obrázok, na ktorom je mapa, text, plán, atlas&#10;&#10;Obsah vygenerovaný pomocou AI môže byť nesprávny.">
            <a:extLst>
              <a:ext uri="{FF2B5EF4-FFF2-40B4-BE49-F238E27FC236}">
                <a16:creationId xmlns:a16="http://schemas.microsoft.com/office/drawing/2014/main" id="{ABCFAE83-5772-62F8-FF73-DAA31C61B9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7" t="8677" r="3467" b="173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BlokTextu 4">
            <a:extLst>
              <a:ext uri="{FF2B5EF4-FFF2-40B4-BE49-F238E27FC236}">
                <a16:creationId xmlns:a16="http://schemas.microsoft.com/office/drawing/2014/main" id="{BE870227-C043-1CAE-7586-F8C8CD034ADE}"/>
              </a:ext>
            </a:extLst>
          </p:cNvPr>
          <p:cNvSpPr txBox="1"/>
          <p:nvPr/>
        </p:nvSpPr>
        <p:spPr>
          <a:xfrm>
            <a:off x="2862024" y="381906"/>
            <a:ext cx="895850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sk-SK" sz="3600" noProof="0">
                <a:highlight>
                  <a:srgbClr val="FFFFFF"/>
                </a:highlight>
                <a:latin typeface="Overused Grotesk SemiBold" pitchFamily="50" charset="-18"/>
              </a:rPr>
              <a:t>PROTIPOVODŇOVÁ </a:t>
            </a:r>
          </a:p>
          <a:p>
            <a:pPr algn="r">
              <a:buNone/>
            </a:pPr>
            <a:r>
              <a:rPr lang="sk-SK" sz="3600" noProof="0">
                <a:highlight>
                  <a:srgbClr val="FFFFFF"/>
                </a:highlight>
                <a:latin typeface="Overused Grotesk SemiBold" pitchFamily="50" charset="-18"/>
              </a:rPr>
              <a:t>OCHRANA</a:t>
            </a:r>
          </a:p>
        </p:txBody>
      </p:sp>
      <p:sp>
        <p:nvSpPr>
          <p:cNvPr id="4" name="BlokTextu 3">
            <a:extLst>
              <a:ext uri="{FF2B5EF4-FFF2-40B4-BE49-F238E27FC236}">
                <a16:creationId xmlns:a16="http://schemas.microsoft.com/office/drawing/2014/main" id="{11C44DBD-0AD2-D8EB-C74A-DBEFA0FADCEC}"/>
              </a:ext>
            </a:extLst>
          </p:cNvPr>
          <p:cNvSpPr txBox="1"/>
          <p:nvPr/>
        </p:nvSpPr>
        <p:spPr>
          <a:xfrm>
            <a:off x="5851775" y="3810174"/>
            <a:ext cx="923836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k-SK">
                <a:highlight>
                  <a:srgbClr val="FFFFFF"/>
                </a:highlight>
                <a:latin typeface="Overused Grotesk" pitchFamily="50" charset="-18"/>
              </a:rPr>
              <a:t>násyp</a:t>
            </a:r>
          </a:p>
        </p:txBody>
      </p:sp>
      <p:sp>
        <p:nvSpPr>
          <p:cNvPr id="6" name="BlokTextu 5">
            <a:extLst>
              <a:ext uri="{FF2B5EF4-FFF2-40B4-BE49-F238E27FC236}">
                <a16:creationId xmlns:a16="http://schemas.microsoft.com/office/drawing/2014/main" id="{7490CAA0-E263-9CEE-C8C8-D510D09EA6F5}"/>
              </a:ext>
            </a:extLst>
          </p:cNvPr>
          <p:cNvSpPr txBox="1"/>
          <p:nvPr/>
        </p:nvSpPr>
        <p:spPr>
          <a:xfrm>
            <a:off x="2551179" y="3989361"/>
            <a:ext cx="1543741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k-SK">
                <a:highlight>
                  <a:srgbClr val="FFFFFF"/>
                </a:highlight>
                <a:latin typeface="Overused Grotesk" pitchFamily="50" charset="-18"/>
              </a:rPr>
              <a:t>záplavový </a:t>
            </a:r>
            <a:r>
              <a:rPr lang="sk-SK" err="1">
                <a:highlight>
                  <a:srgbClr val="FFFFFF"/>
                </a:highlight>
                <a:latin typeface="Overused Grotesk" pitchFamily="50" charset="-18"/>
              </a:rPr>
              <a:t>prietočný</a:t>
            </a:r>
            <a:r>
              <a:rPr lang="sk-SK">
                <a:highlight>
                  <a:srgbClr val="FFFFFF"/>
                </a:highlight>
                <a:latin typeface="Overused Grotesk" pitchFamily="50" charset="-18"/>
              </a:rPr>
              <a:t> koridor</a:t>
            </a:r>
          </a:p>
        </p:txBody>
      </p:sp>
      <p:cxnSp>
        <p:nvCxnSpPr>
          <p:cNvPr id="8" name="Rovná spojnica 7">
            <a:extLst>
              <a:ext uri="{FF2B5EF4-FFF2-40B4-BE49-F238E27FC236}">
                <a16:creationId xmlns:a16="http://schemas.microsoft.com/office/drawing/2014/main" id="{C90AFAAD-0CCA-8119-632B-A298FCB31738}"/>
              </a:ext>
            </a:extLst>
          </p:cNvPr>
          <p:cNvCxnSpPr>
            <a:cxnSpLocks/>
            <a:stCxn id="4" idx="0"/>
          </p:cNvCxnSpPr>
          <p:nvPr/>
        </p:nvCxnSpPr>
        <p:spPr>
          <a:xfrm flipH="1" flipV="1">
            <a:off x="5772647" y="3315694"/>
            <a:ext cx="541046" cy="49448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Rovná spojnica 8">
            <a:extLst>
              <a:ext uri="{FF2B5EF4-FFF2-40B4-BE49-F238E27FC236}">
                <a16:creationId xmlns:a16="http://schemas.microsoft.com/office/drawing/2014/main" id="{4EE30839-E9CC-C595-6CB5-E4F0BBF402AE}"/>
              </a:ext>
            </a:extLst>
          </p:cNvPr>
          <p:cNvCxnSpPr>
            <a:cxnSpLocks/>
            <a:stCxn id="4" idx="2"/>
          </p:cNvCxnSpPr>
          <p:nvPr/>
        </p:nvCxnSpPr>
        <p:spPr>
          <a:xfrm flipH="1">
            <a:off x="5880100" y="4179506"/>
            <a:ext cx="433593" cy="15991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Rovná spojnica 13">
            <a:extLst>
              <a:ext uri="{FF2B5EF4-FFF2-40B4-BE49-F238E27FC236}">
                <a16:creationId xmlns:a16="http://schemas.microsoft.com/office/drawing/2014/main" id="{CC265DEE-E374-CF11-20A2-6C487A26A1A9}"/>
              </a:ext>
            </a:extLst>
          </p:cNvPr>
          <p:cNvCxnSpPr>
            <a:cxnSpLocks/>
          </p:cNvCxnSpPr>
          <p:nvPr/>
        </p:nvCxnSpPr>
        <p:spPr>
          <a:xfrm flipV="1">
            <a:off x="3197749" y="3681042"/>
            <a:ext cx="0" cy="308319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Rovná spojnica 15">
            <a:extLst>
              <a:ext uri="{FF2B5EF4-FFF2-40B4-BE49-F238E27FC236}">
                <a16:creationId xmlns:a16="http://schemas.microsoft.com/office/drawing/2014/main" id="{81DEFF7B-D970-146D-7B3B-0EA960423FBD}"/>
              </a:ext>
            </a:extLst>
          </p:cNvPr>
          <p:cNvCxnSpPr>
            <a:cxnSpLocks/>
          </p:cNvCxnSpPr>
          <p:nvPr/>
        </p:nvCxnSpPr>
        <p:spPr>
          <a:xfrm flipV="1">
            <a:off x="3720290" y="4048821"/>
            <a:ext cx="655831" cy="448371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Rovná spojnica 18">
            <a:extLst>
              <a:ext uri="{FF2B5EF4-FFF2-40B4-BE49-F238E27FC236}">
                <a16:creationId xmlns:a16="http://schemas.microsoft.com/office/drawing/2014/main" id="{CDFA542A-B9D9-20FB-75FD-5F4169E9BA23}"/>
              </a:ext>
            </a:extLst>
          </p:cNvPr>
          <p:cNvCxnSpPr>
            <a:cxnSpLocks/>
          </p:cNvCxnSpPr>
          <p:nvPr/>
        </p:nvCxnSpPr>
        <p:spPr>
          <a:xfrm>
            <a:off x="3720290" y="4508390"/>
            <a:ext cx="2375710" cy="242334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BlokTextu 20">
            <a:extLst>
              <a:ext uri="{FF2B5EF4-FFF2-40B4-BE49-F238E27FC236}">
                <a16:creationId xmlns:a16="http://schemas.microsoft.com/office/drawing/2014/main" id="{887C82E5-FD50-08CC-A4E0-54A74B800AB2}"/>
              </a:ext>
            </a:extLst>
          </p:cNvPr>
          <p:cNvSpPr txBox="1"/>
          <p:nvPr/>
        </p:nvSpPr>
        <p:spPr>
          <a:xfrm>
            <a:off x="5399854" y="864678"/>
            <a:ext cx="2202729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k-SK">
                <a:highlight>
                  <a:srgbClr val="FFFFFF"/>
                </a:highlight>
                <a:latin typeface="Overused Grotesk" pitchFamily="50" charset="-18"/>
              </a:rPr>
              <a:t>z</a:t>
            </a:r>
            <a:r>
              <a:rPr lang="pt-BR">
                <a:highlight>
                  <a:srgbClr val="FFFFFF"/>
                </a:highlight>
                <a:latin typeface="Overused Grotesk" pitchFamily="50" charset="-18"/>
              </a:rPr>
              <a:t>áplavová promenáda a nová protipovodňová línia</a:t>
            </a:r>
            <a:endParaRPr lang="sk-SK">
              <a:highlight>
                <a:srgbClr val="FFFFFF"/>
              </a:highlight>
              <a:latin typeface="Overused Grotesk" pitchFamily="50" charset="-18"/>
              <a:ea typeface="TG Praktikal Medium" panose="00000600000000000000" pitchFamily="50" charset="-18"/>
            </a:endParaRPr>
          </a:p>
        </p:txBody>
      </p:sp>
      <p:cxnSp>
        <p:nvCxnSpPr>
          <p:cNvPr id="26" name="Rovná spojnica 25">
            <a:extLst>
              <a:ext uri="{FF2B5EF4-FFF2-40B4-BE49-F238E27FC236}">
                <a16:creationId xmlns:a16="http://schemas.microsoft.com/office/drawing/2014/main" id="{30348E8C-65E9-0E0B-F67F-5F4FBEB0B290}"/>
              </a:ext>
            </a:extLst>
          </p:cNvPr>
          <p:cNvCxnSpPr>
            <a:cxnSpLocks/>
            <a:stCxn id="21" idx="2"/>
          </p:cNvCxnSpPr>
          <p:nvPr/>
        </p:nvCxnSpPr>
        <p:spPr>
          <a:xfrm flipH="1">
            <a:off x="6004865" y="1788008"/>
            <a:ext cx="496354" cy="390439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Rovná spojnica 30">
            <a:extLst>
              <a:ext uri="{FF2B5EF4-FFF2-40B4-BE49-F238E27FC236}">
                <a16:creationId xmlns:a16="http://schemas.microsoft.com/office/drawing/2014/main" id="{DE582910-E360-FEB9-27E7-BB8D21F86311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6313693" y="4179506"/>
            <a:ext cx="593988" cy="825518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Rovná spojnica 32">
            <a:extLst>
              <a:ext uri="{FF2B5EF4-FFF2-40B4-BE49-F238E27FC236}">
                <a16:creationId xmlns:a16="http://schemas.microsoft.com/office/drawing/2014/main" id="{7AD94018-A6B9-254E-F85F-29528760294E}"/>
              </a:ext>
            </a:extLst>
          </p:cNvPr>
          <p:cNvCxnSpPr>
            <a:cxnSpLocks/>
            <a:stCxn id="4" idx="0"/>
          </p:cNvCxnSpPr>
          <p:nvPr/>
        </p:nvCxnSpPr>
        <p:spPr>
          <a:xfrm flipH="1" flipV="1">
            <a:off x="4555116" y="3681042"/>
            <a:ext cx="1758577" cy="129132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Rovná spojnica 35">
            <a:extLst>
              <a:ext uri="{FF2B5EF4-FFF2-40B4-BE49-F238E27FC236}">
                <a16:creationId xmlns:a16="http://schemas.microsoft.com/office/drawing/2014/main" id="{E4C0FCBD-A8F6-3BEA-3FAA-93FB6015138E}"/>
              </a:ext>
            </a:extLst>
          </p:cNvPr>
          <p:cNvCxnSpPr>
            <a:cxnSpLocks/>
            <a:stCxn id="21" idx="2"/>
          </p:cNvCxnSpPr>
          <p:nvPr/>
        </p:nvCxnSpPr>
        <p:spPr>
          <a:xfrm>
            <a:off x="6501219" y="1788008"/>
            <a:ext cx="840055" cy="1662182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Obdĺžnik 6">
            <a:extLst>
              <a:ext uri="{FF2B5EF4-FFF2-40B4-BE49-F238E27FC236}">
                <a16:creationId xmlns:a16="http://schemas.microsoft.com/office/drawing/2014/main" id="{244C42DA-0D0C-C1A2-86CD-529748AE7F2D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noFill/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7669829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22F79B-AF1E-E1EB-8819-677EAF412D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Obrázok, na ktorom je exteriér, okno, budova, reality&#10;&#10;Obsah vygenerovaný pomocou AI môže byť nesprávny.">
            <a:extLst>
              <a:ext uri="{FF2B5EF4-FFF2-40B4-BE49-F238E27FC236}">
                <a16:creationId xmlns:a16="http://schemas.microsoft.com/office/drawing/2014/main" id="{8D64F10A-9C08-10A8-57D9-BC580C021C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3" b="4400"/>
          <a:stretch>
            <a:fillRect/>
          </a:stretch>
        </p:blipFill>
        <p:spPr>
          <a:xfrm>
            <a:off x="4781638" y="1076186"/>
            <a:ext cx="7410362" cy="5781814"/>
          </a:xfrm>
          <a:prstGeom prst="rect">
            <a:avLst/>
          </a:prstGeom>
        </p:spPr>
      </p:pic>
      <p:pic>
        <p:nvPicPr>
          <p:cNvPr id="7" name="Obrázok 6" descr="Obrázok, na ktorom je exteriér, oblak, nebo, voda&#10;&#10;Obsah vygenerovaný pomocou AI môže byť nesprávny.">
            <a:extLst>
              <a:ext uri="{FF2B5EF4-FFF2-40B4-BE49-F238E27FC236}">
                <a16:creationId xmlns:a16="http://schemas.microsoft.com/office/drawing/2014/main" id="{0C86FEA7-127F-0A3E-76C8-F8D40E9574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6"/>
          <a:stretch>
            <a:fillRect/>
          </a:stretch>
        </p:blipFill>
        <p:spPr>
          <a:xfrm>
            <a:off x="0" y="0"/>
            <a:ext cx="4582026" cy="6858000"/>
          </a:xfrm>
          <a:prstGeom prst="rect">
            <a:avLst/>
          </a:prstGeom>
        </p:spPr>
      </p:pic>
      <p:sp>
        <p:nvSpPr>
          <p:cNvPr id="8" name="BlokTextu 7">
            <a:extLst>
              <a:ext uri="{FF2B5EF4-FFF2-40B4-BE49-F238E27FC236}">
                <a16:creationId xmlns:a16="http://schemas.microsoft.com/office/drawing/2014/main" id="{785F0817-56B0-0948-F4FE-4287F904A233}"/>
              </a:ext>
            </a:extLst>
          </p:cNvPr>
          <p:cNvSpPr txBox="1"/>
          <p:nvPr/>
        </p:nvSpPr>
        <p:spPr>
          <a:xfrm>
            <a:off x="2861609" y="382401"/>
            <a:ext cx="89585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sk-SK" sz="3600" noProof="0">
                <a:highlight>
                  <a:srgbClr val="FFFFFF"/>
                </a:highlight>
                <a:latin typeface="Overused Grotesk SemiBold" pitchFamily="50" charset="-18"/>
              </a:rPr>
              <a:t>HAMBURG_HAFENCITY</a:t>
            </a:r>
          </a:p>
        </p:txBody>
      </p:sp>
      <p:sp>
        <p:nvSpPr>
          <p:cNvPr id="3" name="BlokTextu 2">
            <a:extLst>
              <a:ext uri="{FF2B5EF4-FFF2-40B4-BE49-F238E27FC236}">
                <a16:creationId xmlns:a16="http://schemas.microsoft.com/office/drawing/2014/main" id="{272C26B5-4CF2-74EC-94A2-15919C8BA018}"/>
              </a:ext>
            </a:extLst>
          </p:cNvPr>
          <p:cNvSpPr txBox="1"/>
          <p:nvPr/>
        </p:nvSpPr>
        <p:spPr>
          <a:xfrm>
            <a:off x="6783572" y="5162626"/>
            <a:ext cx="5036953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sk-SK" sz="2000" b="1" err="1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Zaplaviteľná</a:t>
            </a:r>
            <a:r>
              <a:rPr lang="sk-SK" sz="2000" b="1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 </a:t>
            </a:r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promenáda prístavnej mestskej štvrte</a:t>
            </a:r>
            <a:r>
              <a:rPr lang="sk-SK" sz="2000" b="1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 </a:t>
            </a:r>
            <a:r>
              <a:rPr lang="sk-SK" sz="2000" err="1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HafenCity</a:t>
            </a:r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 v Hamburgu a </a:t>
            </a:r>
            <a:r>
              <a:rPr lang="sk-SK" sz="2000" b="1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technické prevedenie aktívneho parteru </a:t>
            </a:r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s princípom protipovodňových vrát</a:t>
            </a:r>
          </a:p>
        </p:txBody>
      </p:sp>
      <p:sp>
        <p:nvSpPr>
          <p:cNvPr id="5" name="Obdĺžnik 4">
            <a:extLst>
              <a:ext uri="{FF2B5EF4-FFF2-40B4-BE49-F238E27FC236}">
                <a16:creationId xmlns:a16="http://schemas.microsoft.com/office/drawing/2014/main" id="{82A25330-8B1B-FABD-ADA9-A6495EEC252C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noFill/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7417862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0A1669-8DDD-46B6-E99B-2B27F93623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ok 7" descr="Obrázok, na ktorom je text, mapa&#10;&#10;Obsah vygenerovaný pomocou AI môže byť nesprávny.">
            <a:extLst>
              <a:ext uri="{FF2B5EF4-FFF2-40B4-BE49-F238E27FC236}">
                <a16:creationId xmlns:a16="http://schemas.microsoft.com/office/drawing/2014/main" id="{FB1C0244-073A-6CB2-507C-4ABB594494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1831" cy="6858000"/>
          </a:xfrm>
          <a:prstGeom prst="rect">
            <a:avLst/>
          </a:prstGeom>
        </p:spPr>
      </p:pic>
      <p:cxnSp>
        <p:nvCxnSpPr>
          <p:cNvPr id="10" name="Rovná spojovacia šípka 9">
            <a:extLst>
              <a:ext uri="{FF2B5EF4-FFF2-40B4-BE49-F238E27FC236}">
                <a16:creationId xmlns:a16="http://schemas.microsoft.com/office/drawing/2014/main" id="{ACDE2064-DE8A-384A-3B02-D0CD96CDD1F2}"/>
              </a:ext>
            </a:extLst>
          </p:cNvPr>
          <p:cNvCxnSpPr>
            <a:cxnSpLocks/>
          </p:cNvCxnSpPr>
          <p:nvPr/>
        </p:nvCxnSpPr>
        <p:spPr>
          <a:xfrm>
            <a:off x="78377" y="2586446"/>
            <a:ext cx="2579595" cy="534030"/>
          </a:xfrm>
          <a:prstGeom prst="straightConnector1">
            <a:avLst/>
          </a:prstGeom>
          <a:ln w="101600">
            <a:solidFill>
              <a:srgbClr val="F4D2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Rovná spojovacia šípka 10">
            <a:extLst>
              <a:ext uri="{FF2B5EF4-FFF2-40B4-BE49-F238E27FC236}">
                <a16:creationId xmlns:a16="http://schemas.microsoft.com/office/drawing/2014/main" id="{A2E0EE2F-BDF1-51A5-EBF3-97C3C0286150}"/>
              </a:ext>
            </a:extLst>
          </p:cNvPr>
          <p:cNvCxnSpPr>
            <a:cxnSpLocks/>
          </p:cNvCxnSpPr>
          <p:nvPr/>
        </p:nvCxnSpPr>
        <p:spPr>
          <a:xfrm>
            <a:off x="60959" y="1872746"/>
            <a:ext cx="3941160" cy="870454"/>
          </a:xfrm>
          <a:prstGeom prst="straightConnector1">
            <a:avLst/>
          </a:prstGeom>
          <a:ln w="101600">
            <a:solidFill>
              <a:srgbClr val="F4D2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Rovná spojovacia šípka 12">
            <a:extLst>
              <a:ext uri="{FF2B5EF4-FFF2-40B4-BE49-F238E27FC236}">
                <a16:creationId xmlns:a16="http://schemas.microsoft.com/office/drawing/2014/main" id="{9F3E2596-C906-C516-0E7D-434925D0E925}"/>
              </a:ext>
            </a:extLst>
          </p:cNvPr>
          <p:cNvCxnSpPr>
            <a:cxnSpLocks/>
          </p:cNvCxnSpPr>
          <p:nvPr/>
        </p:nvCxnSpPr>
        <p:spPr>
          <a:xfrm>
            <a:off x="3891914" y="-8440"/>
            <a:ext cx="732337" cy="1906909"/>
          </a:xfrm>
          <a:prstGeom prst="straightConnector1">
            <a:avLst/>
          </a:prstGeom>
          <a:ln w="101600">
            <a:solidFill>
              <a:srgbClr val="F4D2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Rovná spojovacia šípka 13">
            <a:extLst>
              <a:ext uri="{FF2B5EF4-FFF2-40B4-BE49-F238E27FC236}">
                <a16:creationId xmlns:a16="http://schemas.microsoft.com/office/drawing/2014/main" id="{3DFB3DB3-D1F4-9ED4-65B6-FFC67FA2E630}"/>
              </a:ext>
            </a:extLst>
          </p:cNvPr>
          <p:cNvCxnSpPr>
            <a:cxnSpLocks/>
          </p:cNvCxnSpPr>
          <p:nvPr/>
        </p:nvCxnSpPr>
        <p:spPr>
          <a:xfrm flipH="1">
            <a:off x="5094940" y="468350"/>
            <a:ext cx="368984" cy="1510188"/>
          </a:xfrm>
          <a:prstGeom prst="straightConnector1">
            <a:avLst/>
          </a:prstGeom>
          <a:ln w="101600">
            <a:solidFill>
              <a:srgbClr val="F4D2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Rovná spojovacia šípka 14">
            <a:extLst>
              <a:ext uri="{FF2B5EF4-FFF2-40B4-BE49-F238E27FC236}">
                <a16:creationId xmlns:a16="http://schemas.microsoft.com/office/drawing/2014/main" id="{6CC566FC-22E5-BAC9-C7C2-309034E4BC23}"/>
              </a:ext>
            </a:extLst>
          </p:cNvPr>
          <p:cNvCxnSpPr>
            <a:cxnSpLocks/>
          </p:cNvCxnSpPr>
          <p:nvPr/>
        </p:nvCxnSpPr>
        <p:spPr>
          <a:xfrm flipH="1">
            <a:off x="5553173" y="368300"/>
            <a:ext cx="451865" cy="1610238"/>
          </a:xfrm>
          <a:prstGeom prst="straightConnector1">
            <a:avLst/>
          </a:prstGeom>
          <a:ln w="101600">
            <a:solidFill>
              <a:srgbClr val="F4D2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Rovná spojovacia šípka 18">
            <a:extLst>
              <a:ext uri="{FF2B5EF4-FFF2-40B4-BE49-F238E27FC236}">
                <a16:creationId xmlns:a16="http://schemas.microsoft.com/office/drawing/2014/main" id="{088428A4-15A0-7021-2549-261CF72A83FC}"/>
              </a:ext>
            </a:extLst>
          </p:cNvPr>
          <p:cNvCxnSpPr>
            <a:cxnSpLocks/>
          </p:cNvCxnSpPr>
          <p:nvPr/>
        </p:nvCxnSpPr>
        <p:spPr>
          <a:xfrm flipH="1">
            <a:off x="7812850" y="182880"/>
            <a:ext cx="575668" cy="2154455"/>
          </a:xfrm>
          <a:prstGeom prst="straightConnector1">
            <a:avLst/>
          </a:prstGeom>
          <a:ln w="101600">
            <a:solidFill>
              <a:srgbClr val="F4D2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Rovná spojovacia šípka 19">
            <a:extLst>
              <a:ext uri="{FF2B5EF4-FFF2-40B4-BE49-F238E27FC236}">
                <a16:creationId xmlns:a16="http://schemas.microsoft.com/office/drawing/2014/main" id="{3BC8819A-94EB-9534-8BB0-D71673DDF341}"/>
              </a:ext>
            </a:extLst>
          </p:cNvPr>
          <p:cNvCxnSpPr>
            <a:cxnSpLocks/>
          </p:cNvCxnSpPr>
          <p:nvPr/>
        </p:nvCxnSpPr>
        <p:spPr>
          <a:xfrm flipH="1">
            <a:off x="5463924" y="2520215"/>
            <a:ext cx="2237048" cy="1450894"/>
          </a:xfrm>
          <a:prstGeom prst="straightConnector1">
            <a:avLst/>
          </a:prstGeom>
          <a:ln w="101600">
            <a:solidFill>
              <a:srgbClr val="F4D200"/>
            </a:solidFill>
            <a:prstDash val="sysDash"/>
            <a:headEnd type="triangl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Rovná spojovacia šípka 21">
            <a:extLst>
              <a:ext uri="{FF2B5EF4-FFF2-40B4-BE49-F238E27FC236}">
                <a16:creationId xmlns:a16="http://schemas.microsoft.com/office/drawing/2014/main" id="{8EDAE44E-F763-9A19-E6CD-E01C4B586381}"/>
              </a:ext>
            </a:extLst>
          </p:cNvPr>
          <p:cNvCxnSpPr>
            <a:cxnSpLocks/>
          </p:cNvCxnSpPr>
          <p:nvPr/>
        </p:nvCxnSpPr>
        <p:spPr>
          <a:xfrm flipH="1">
            <a:off x="8388518" y="1260107"/>
            <a:ext cx="264005" cy="1225278"/>
          </a:xfrm>
          <a:prstGeom prst="straightConnector1">
            <a:avLst/>
          </a:prstGeom>
          <a:ln w="101600">
            <a:solidFill>
              <a:srgbClr val="F4D2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BlokTextu 1">
            <a:extLst>
              <a:ext uri="{FF2B5EF4-FFF2-40B4-BE49-F238E27FC236}">
                <a16:creationId xmlns:a16="http://schemas.microsoft.com/office/drawing/2014/main" id="{D9EB2DD8-8270-B23A-70C3-BADCFBE4B9B6}"/>
              </a:ext>
            </a:extLst>
          </p:cNvPr>
          <p:cNvSpPr txBox="1"/>
          <p:nvPr/>
        </p:nvSpPr>
        <p:spPr>
          <a:xfrm>
            <a:off x="2862067" y="372156"/>
            <a:ext cx="89585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sk-SK" sz="3600" noProof="0">
                <a:highlight>
                  <a:srgbClr val="FFFFFF"/>
                </a:highlight>
                <a:latin typeface="Overused Grotesk SemiBold" pitchFamily="50" charset="-18"/>
              </a:rPr>
              <a:t>PREPOJENOSŤ</a:t>
            </a:r>
          </a:p>
        </p:txBody>
      </p:sp>
      <p:sp>
        <p:nvSpPr>
          <p:cNvPr id="3" name="BlokTextu 2">
            <a:extLst>
              <a:ext uri="{FF2B5EF4-FFF2-40B4-BE49-F238E27FC236}">
                <a16:creationId xmlns:a16="http://schemas.microsoft.com/office/drawing/2014/main" id="{9046E7C1-5555-D321-417C-474794FDDBB6}"/>
              </a:ext>
            </a:extLst>
          </p:cNvPr>
          <p:cNvSpPr txBox="1"/>
          <p:nvPr/>
        </p:nvSpPr>
        <p:spPr>
          <a:xfrm>
            <a:off x="276811" y="4238711"/>
            <a:ext cx="5998577" cy="224676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k-SK" sz="2000" b="1">
                <a:highlight>
                  <a:srgbClr val="FFFFFF"/>
                </a:highlight>
              </a:rPr>
              <a:t>Základné princípy premeny: </a:t>
            </a:r>
          </a:p>
          <a:p>
            <a:r>
              <a:rPr lang="sk-SK" sz="2000">
                <a:highlight>
                  <a:srgbClr val="FFFFFF"/>
                </a:highlight>
              </a:rPr>
              <a:t>- zachovanie industriálneho dedičstva a </a:t>
            </a:r>
            <a:r>
              <a:rPr lang="sk-SK" sz="2000" err="1">
                <a:highlight>
                  <a:srgbClr val="FFFFFF"/>
                </a:highlight>
              </a:rPr>
              <a:t>genia</a:t>
            </a:r>
            <a:r>
              <a:rPr lang="sk-SK" sz="2000">
                <a:highlight>
                  <a:srgbClr val="FFFFFF"/>
                </a:highlight>
              </a:rPr>
              <a:t> loci integráciou technických pamiatok do novej urbánnej štruktúry</a:t>
            </a:r>
          </a:p>
          <a:p>
            <a:r>
              <a:rPr lang="sk-SK" sz="2000">
                <a:highlight>
                  <a:srgbClr val="FFFFFF"/>
                </a:highlight>
              </a:rPr>
              <a:t>- zapojenie pamiatok do siete verejných priestorov</a:t>
            </a:r>
          </a:p>
          <a:p>
            <a:r>
              <a:rPr lang="sk-SK" sz="2000">
                <a:highlight>
                  <a:srgbClr val="FFFFFF"/>
                </a:highlight>
              </a:rPr>
              <a:t>- prepojenie segregovaných častí územia a jeho plynulé napojenie na širší kontext mesta</a:t>
            </a:r>
            <a:endParaRPr lang="sk-SK" sz="2000">
              <a:highlight>
                <a:srgbClr val="FFFFFF"/>
              </a:highlight>
              <a:latin typeface="Overused Grotesk" pitchFamily="50" charset="-18"/>
              <a:ea typeface="TG Praktikal Medium" panose="00000600000000000000" pitchFamily="50" charset="-18"/>
            </a:endParaRPr>
          </a:p>
        </p:txBody>
      </p:sp>
      <p:sp>
        <p:nvSpPr>
          <p:cNvPr id="6" name="Obdĺžnik 5">
            <a:extLst>
              <a:ext uri="{FF2B5EF4-FFF2-40B4-BE49-F238E27FC236}">
                <a16:creationId xmlns:a16="http://schemas.microsoft.com/office/drawing/2014/main" id="{7082AF9D-22FF-0895-04CF-ACF9BAE6559A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noFill/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3573742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E25516-495E-2D08-19F1-BD0AEABBEA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Obrázok, na ktorom je text, snímka obrazovky, billboard, exteriér&#10;&#10;Obsah vygenerovaný pomocou AI môže byť nesprávny.">
            <a:extLst>
              <a:ext uri="{FF2B5EF4-FFF2-40B4-BE49-F238E27FC236}">
                <a16:creationId xmlns:a16="http://schemas.microsoft.com/office/drawing/2014/main" id="{0F99A9DF-EB0E-51C6-1567-B68E90194C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4" b="47290"/>
          <a:stretch>
            <a:fillRect/>
          </a:stretch>
        </p:blipFill>
        <p:spPr>
          <a:xfrm>
            <a:off x="334964" y="0"/>
            <a:ext cx="11485978" cy="6858000"/>
          </a:xfrm>
          <a:prstGeom prst="rect">
            <a:avLst/>
          </a:prstGeom>
        </p:spPr>
      </p:pic>
      <p:sp>
        <p:nvSpPr>
          <p:cNvPr id="11" name="Obdĺžnik 10">
            <a:extLst>
              <a:ext uri="{FF2B5EF4-FFF2-40B4-BE49-F238E27FC236}">
                <a16:creationId xmlns:a16="http://schemas.microsoft.com/office/drawing/2014/main" id="{32810FDD-627A-034A-AB19-0BE74D998F12}"/>
              </a:ext>
            </a:extLst>
          </p:cNvPr>
          <p:cNvSpPr/>
          <p:nvPr/>
        </p:nvSpPr>
        <p:spPr>
          <a:xfrm>
            <a:off x="10436327" y="4738798"/>
            <a:ext cx="381000" cy="209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noProof="0"/>
          </a:p>
        </p:txBody>
      </p:sp>
      <p:sp>
        <p:nvSpPr>
          <p:cNvPr id="9" name="Obdĺžnik 8">
            <a:extLst>
              <a:ext uri="{FF2B5EF4-FFF2-40B4-BE49-F238E27FC236}">
                <a16:creationId xmlns:a16="http://schemas.microsoft.com/office/drawing/2014/main" id="{68F9BF9F-4820-B7E9-0CE4-9DDCBD79FCCC}"/>
              </a:ext>
            </a:extLst>
          </p:cNvPr>
          <p:cNvSpPr/>
          <p:nvPr/>
        </p:nvSpPr>
        <p:spPr>
          <a:xfrm>
            <a:off x="10515600" y="4600575"/>
            <a:ext cx="381000" cy="209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noProof="0"/>
          </a:p>
        </p:txBody>
      </p:sp>
      <p:sp>
        <p:nvSpPr>
          <p:cNvPr id="4" name="BlokTextu 3">
            <a:extLst>
              <a:ext uri="{FF2B5EF4-FFF2-40B4-BE49-F238E27FC236}">
                <a16:creationId xmlns:a16="http://schemas.microsoft.com/office/drawing/2014/main" id="{1776EEBA-BE90-4D76-1495-C1D581CA5097}"/>
              </a:ext>
            </a:extLst>
          </p:cNvPr>
          <p:cNvSpPr txBox="1"/>
          <p:nvPr/>
        </p:nvSpPr>
        <p:spPr>
          <a:xfrm>
            <a:off x="2862440" y="372381"/>
            <a:ext cx="89585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sk-SK" sz="3600" noProof="0">
                <a:highlight>
                  <a:srgbClr val="FFFFFF"/>
                </a:highlight>
                <a:latin typeface="Overused Grotesk SemiBold" pitchFamily="50" charset="-18"/>
              </a:rPr>
              <a:t>KOMPOZÍCIA</a:t>
            </a:r>
          </a:p>
        </p:txBody>
      </p:sp>
      <p:sp>
        <p:nvSpPr>
          <p:cNvPr id="5" name="BlokTextu 4">
            <a:extLst>
              <a:ext uri="{FF2B5EF4-FFF2-40B4-BE49-F238E27FC236}">
                <a16:creationId xmlns:a16="http://schemas.microsoft.com/office/drawing/2014/main" id="{EA6E3C12-74F5-220F-DC7E-6E2D2B260E24}"/>
              </a:ext>
            </a:extLst>
          </p:cNvPr>
          <p:cNvSpPr txBox="1"/>
          <p:nvPr/>
        </p:nvSpPr>
        <p:spPr>
          <a:xfrm>
            <a:off x="914764" y="4459964"/>
            <a:ext cx="6010609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kompozičná os </a:t>
            </a:r>
          </a:p>
          <a:p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hlavné prepojenie </a:t>
            </a:r>
          </a:p>
          <a:p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prístavná dominanta</a:t>
            </a:r>
          </a:p>
          <a:p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charakter jestvujúcej zástavy </a:t>
            </a:r>
          </a:p>
          <a:p>
            <a:r>
              <a:rPr lang="sk-SK" sz="2000" err="1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zokruhovanie</a:t>
            </a:r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 územia </a:t>
            </a:r>
          </a:p>
          <a:p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kompozično-priestorový uzol územia</a:t>
            </a:r>
          </a:p>
        </p:txBody>
      </p:sp>
      <p:sp>
        <p:nvSpPr>
          <p:cNvPr id="6" name="Obdĺžnik 5">
            <a:extLst>
              <a:ext uri="{FF2B5EF4-FFF2-40B4-BE49-F238E27FC236}">
                <a16:creationId xmlns:a16="http://schemas.microsoft.com/office/drawing/2014/main" id="{75F389E7-BB8B-CF64-D372-8F7AB0BE21F0}"/>
              </a:ext>
            </a:extLst>
          </p:cNvPr>
          <p:cNvSpPr/>
          <p:nvPr/>
        </p:nvSpPr>
        <p:spPr>
          <a:xfrm>
            <a:off x="265906" y="4510585"/>
            <a:ext cx="738982" cy="2163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cxnSp>
        <p:nvCxnSpPr>
          <p:cNvPr id="8" name="Rovná spojovacia šípka 7">
            <a:extLst>
              <a:ext uri="{FF2B5EF4-FFF2-40B4-BE49-F238E27FC236}">
                <a16:creationId xmlns:a16="http://schemas.microsoft.com/office/drawing/2014/main" id="{DE440FBA-1AAF-FCFC-8681-D8F2D5941EFC}"/>
              </a:ext>
            </a:extLst>
          </p:cNvPr>
          <p:cNvCxnSpPr/>
          <p:nvPr/>
        </p:nvCxnSpPr>
        <p:spPr>
          <a:xfrm>
            <a:off x="414338" y="4688901"/>
            <a:ext cx="500426" cy="0"/>
          </a:xfrm>
          <a:prstGeom prst="straightConnector1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Rovná spojovacia šípka 9">
            <a:extLst>
              <a:ext uri="{FF2B5EF4-FFF2-40B4-BE49-F238E27FC236}">
                <a16:creationId xmlns:a16="http://schemas.microsoft.com/office/drawing/2014/main" id="{E5F978E5-FF08-FF15-1B49-39F4270F706C}"/>
              </a:ext>
            </a:extLst>
          </p:cNvPr>
          <p:cNvCxnSpPr/>
          <p:nvPr/>
        </p:nvCxnSpPr>
        <p:spPr>
          <a:xfrm>
            <a:off x="414338" y="4988939"/>
            <a:ext cx="500426" cy="0"/>
          </a:xfrm>
          <a:prstGeom prst="straightConnector1">
            <a:avLst/>
          </a:prstGeom>
          <a:ln w="38100">
            <a:solidFill>
              <a:srgbClr val="726E6D"/>
            </a:solidFill>
            <a:prstDash val="sysDash"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Rovná spojovacia šípka 11">
            <a:extLst>
              <a:ext uri="{FF2B5EF4-FFF2-40B4-BE49-F238E27FC236}">
                <a16:creationId xmlns:a16="http://schemas.microsoft.com/office/drawing/2014/main" id="{80AC4CC6-DB14-E3A1-0670-9E80B2AEE7A8}"/>
              </a:ext>
            </a:extLst>
          </p:cNvPr>
          <p:cNvCxnSpPr/>
          <p:nvPr/>
        </p:nvCxnSpPr>
        <p:spPr>
          <a:xfrm>
            <a:off x="414338" y="5910469"/>
            <a:ext cx="500426" cy="0"/>
          </a:xfrm>
          <a:prstGeom prst="straightConnector1">
            <a:avLst/>
          </a:prstGeom>
          <a:ln w="57150">
            <a:solidFill>
              <a:srgbClr val="B8B031"/>
            </a:solidFill>
            <a:prstDash val="solid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Ovál 13">
            <a:extLst>
              <a:ext uri="{FF2B5EF4-FFF2-40B4-BE49-F238E27FC236}">
                <a16:creationId xmlns:a16="http://schemas.microsoft.com/office/drawing/2014/main" id="{D3D2388E-C001-852B-6D7F-ACD3A95735B4}"/>
              </a:ext>
            </a:extLst>
          </p:cNvPr>
          <p:cNvSpPr/>
          <p:nvPr/>
        </p:nvSpPr>
        <p:spPr>
          <a:xfrm>
            <a:off x="469248" y="6078713"/>
            <a:ext cx="410987" cy="410987"/>
          </a:xfrm>
          <a:prstGeom prst="ellipse">
            <a:avLst/>
          </a:prstGeom>
          <a:noFill/>
          <a:ln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5" name="Obdĺžnik 14">
            <a:extLst>
              <a:ext uri="{FF2B5EF4-FFF2-40B4-BE49-F238E27FC236}">
                <a16:creationId xmlns:a16="http://schemas.microsoft.com/office/drawing/2014/main" id="{5F460ECE-5B7C-E0D6-3912-4CD789E0B9B5}"/>
              </a:ext>
            </a:extLst>
          </p:cNvPr>
          <p:cNvSpPr/>
          <p:nvPr/>
        </p:nvSpPr>
        <p:spPr>
          <a:xfrm>
            <a:off x="414338" y="5209719"/>
            <a:ext cx="500425" cy="184437"/>
          </a:xfrm>
          <a:prstGeom prst="rect">
            <a:avLst/>
          </a:prstGeom>
          <a:solidFill>
            <a:srgbClr val="9998C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6" name="Obdĺžnik 15">
            <a:extLst>
              <a:ext uri="{FF2B5EF4-FFF2-40B4-BE49-F238E27FC236}">
                <a16:creationId xmlns:a16="http://schemas.microsoft.com/office/drawing/2014/main" id="{36F2107E-E400-6AFD-0DF9-CEA98E15E76D}"/>
              </a:ext>
            </a:extLst>
          </p:cNvPr>
          <p:cNvSpPr/>
          <p:nvPr/>
        </p:nvSpPr>
        <p:spPr>
          <a:xfrm>
            <a:off x="414338" y="5513648"/>
            <a:ext cx="500425" cy="184437"/>
          </a:xfrm>
          <a:prstGeom prst="rect">
            <a:avLst/>
          </a:prstGeom>
          <a:solidFill>
            <a:srgbClr val="EBE9E8"/>
          </a:solidFill>
          <a:ln>
            <a:solidFill>
              <a:srgbClr val="A85A5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7" name="Obdĺžnik 6">
            <a:extLst>
              <a:ext uri="{FF2B5EF4-FFF2-40B4-BE49-F238E27FC236}">
                <a16:creationId xmlns:a16="http://schemas.microsoft.com/office/drawing/2014/main" id="{312AF843-4983-42AC-CFDC-60D7E9AE7574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noFill/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5775216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04A3D8-01F1-CD5F-101C-7D3E0103A4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Obrázok, na ktorom je text, snímka obrazovky, billboard, exteriér&#10;&#10;Obsah vygenerovaný pomocou AI môže byť nesprávny.">
            <a:extLst>
              <a:ext uri="{FF2B5EF4-FFF2-40B4-BE49-F238E27FC236}">
                <a16:creationId xmlns:a16="http://schemas.microsoft.com/office/drawing/2014/main" id="{03142E44-0EB0-289A-877E-F319B16D21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4" b="47290"/>
          <a:stretch>
            <a:fillRect/>
          </a:stretch>
        </p:blipFill>
        <p:spPr>
          <a:xfrm>
            <a:off x="334964" y="0"/>
            <a:ext cx="11485978" cy="6858000"/>
          </a:xfrm>
          <a:prstGeom prst="rect">
            <a:avLst/>
          </a:prstGeom>
        </p:spPr>
      </p:pic>
      <p:sp>
        <p:nvSpPr>
          <p:cNvPr id="11" name="Obdĺžnik 10">
            <a:extLst>
              <a:ext uri="{FF2B5EF4-FFF2-40B4-BE49-F238E27FC236}">
                <a16:creationId xmlns:a16="http://schemas.microsoft.com/office/drawing/2014/main" id="{2C3C82D9-C99C-1292-3792-6F41F638F663}"/>
              </a:ext>
            </a:extLst>
          </p:cNvPr>
          <p:cNvSpPr/>
          <p:nvPr/>
        </p:nvSpPr>
        <p:spPr>
          <a:xfrm>
            <a:off x="10436327" y="4738798"/>
            <a:ext cx="381000" cy="209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noProof="0"/>
          </a:p>
        </p:txBody>
      </p:sp>
      <p:sp>
        <p:nvSpPr>
          <p:cNvPr id="9" name="Obdĺžnik 8">
            <a:extLst>
              <a:ext uri="{FF2B5EF4-FFF2-40B4-BE49-F238E27FC236}">
                <a16:creationId xmlns:a16="http://schemas.microsoft.com/office/drawing/2014/main" id="{E0EC6114-3306-F075-A37E-56DBBC5C0FBA}"/>
              </a:ext>
            </a:extLst>
          </p:cNvPr>
          <p:cNvSpPr/>
          <p:nvPr/>
        </p:nvSpPr>
        <p:spPr>
          <a:xfrm>
            <a:off x="10515600" y="4600575"/>
            <a:ext cx="381000" cy="209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noProof="0"/>
          </a:p>
        </p:txBody>
      </p:sp>
      <p:sp>
        <p:nvSpPr>
          <p:cNvPr id="4" name="BlokTextu 3">
            <a:extLst>
              <a:ext uri="{FF2B5EF4-FFF2-40B4-BE49-F238E27FC236}">
                <a16:creationId xmlns:a16="http://schemas.microsoft.com/office/drawing/2014/main" id="{4BD6BB9E-28C3-4AF4-C5D9-39836C3B68B6}"/>
              </a:ext>
            </a:extLst>
          </p:cNvPr>
          <p:cNvSpPr txBox="1"/>
          <p:nvPr/>
        </p:nvSpPr>
        <p:spPr>
          <a:xfrm>
            <a:off x="2862024" y="375449"/>
            <a:ext cx="895850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sk-SK" sz="3600" noProof="0">
                <a:highlight>
                  <a:srgbClr val="FFFFFF"/>
                </a:highlight>
                <a:latin typeface="Overused Grotesk SemiBold" pitchFamily="50" charset="-18"/>
              </a:rPr>
              <a:t>ZAČLENENIE A </a:t>
            </a:r>
          </a:p>
          <a:p>
            <a:pPr algn="r">
              <a:buNone/>
            </a:pPr>
            <a:r>
              <a:rPr lang="sk-SK" sz="3600" noProof="0">
                <a:highlight>
                  <a:srgbClr val="FFFFFF"/>
                </a:highlight>
                <a:latin typeface="Overused Grotesk SemiBold" pitchFamily="50" charset="-18"/>
              </a:rPr>
              <a:t>PREPOJENIE</a:t>
            </a:r>
          </a:p>
        </p:txBody>
      </p:sp>
      <p:sp>
        <p:nvSpPr>
          <p:cNvPr id="10" name="Obdĺžnik 9">
            <a:extLst>
              <a:ext uri="{FF2B5EF4-FFF2-40B4-BE49-F238E27FC236}">
                <a16:creationId xmlns:a16="http://schemas.microsoft.com/office/drawing/2014/main" id="{0F0364DA-46AA-DC2C-D5A7-DF5A1969753D}"/>
              </a:ext>
            </a:extLst>
          </p:cNvPr>
          <p:cNvSpPr/>
          <p:nvPr/>
        </p:nvSpPr>
        <p:spPr>
          <a:xfrm>
            <a:off x="10436327" y="4738798"/>
            <a:ext cx="381000" cy="209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noProof="0"/>
          </a:p>
        </p:txBody>
      </p:sp>
      <p:sp>
        <p:nvSpPr>
          <p:cNvPr id="13" name="Obdĺžnik 12">
            <a:extLst>
              <a:ext uri="{FF2B5EF4-FFF2-40B4-BE49-F238E27FC236}">
                <a16:creationId xmlns:a16="http://schemas.microsoft.com/office/drawing/2014/main" id="{605BBD1D-2BF2-0CFE-27C2-067C1891DE76}"/>
              </a:ext>
            </a:extLst>
          </p:cNvPr>
          <p:cNvSpPr/>
          <p:nvPr/>
        </p:nvSpPr>
        <p:spPr>
          <a:xfrm>
            <a:off x="10515600" y="4600575"/>
            <a:ext cx="381000" cy="209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noProof="0"/>
          </a:p>
        </p:txBody>
      </p:sp>
      <p:cxnSp>
        <p:nvCxnSpPr>
          <p:cNvPr id="14" name="Rovná spojovacia šípka 13">
            <a:extLst>
              <a:ext uri="{FF2B5EF4-FFF2-40B4-BE49-F238E27FC236}">
                <a16:creationId xmlns:a16="http://schemas.microsoft.com/office/drawing/2014/main" id="{E7146077-29FA-6CBC-C166-3096605AC5B4}"/>
              </a:ext>
            </a:extLst>
          </p:cNvPr>
          <p:cNvCxnSpPr>
            <a:cxnSpLocks/>
          </p:cNvCxnSpPr>
          <p:nvPr/>
        </p:nvCxnSpPr>
        <p:spPr>
          <a:xfrm>
            <a:off x="-517358" y="1812113"/>
            <a:ext cx="6180221" cy="2020947"/>
          </a:xfrm>
          <a:prstGeom prst="straightConnector1">
            <a:avLst/>
          </a:prstGeom>
          <a:ln w="101600">
            <a:solidFill>
              <a:srgbClr val="F4D200"/>
            </a:solidFill>
            <a:headEnd type="arrow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Rovná spojovacia šípka 14">
            <a:extLst>
              <a:ext uri="{FF2B5EF4-FFF2-40B4-BE49-F238E27FC236}">
                <a16:creationId xmlns:a16="http://schemas.microsoft.com/office/drawing/2014/main" id="{0BC5C342-AC8E-3A3B-E4D8-2814CDE2A3A2}"/>
              </a:ext>
            </a:extLst>
          </p:cNvPr>
          <p:cNvCxnSpPr>
            <a:cxnSpLocks/>
          </p:cNvCxnSpPr>
          <p:nvPr/>
        </p:nvCxnSpPr>
        <p:spPr>
          <a:xfrm flipV="1">
            <a:off x="8496801" y="-919413"/>
            <a:ext cx="671262" cy="2229030"/>
          </a:xfrm>
          <a:prstGeom prst="straightConnector1">
            <a:avLst/>
          </a:prstGeom>
          <a:ln w="101600">
            <a:solidFill>
              <a:srgbClr val="F4D200"/>
            </a:solidFill>
            <a:headEnd type="arrow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Rovná spojovacia šípka 15">
            <a:extLst>
              <a:ext uri="{FF2B5EF4-FFF2-40B4-BE49-F238E27FC236}">
                <a16:creationId xmlns:a16="http://schemas.microsoft.com/office/drawing/2014/main" id="{26A73FAB-A0BD-D025-9D10-98B2D6F96758}"/>
              </a:ext>
            </a:extLst>
          </p:cNvPr>
          <p:cNvCxnSpPr>
            <a:cxnSpLocks/>
          </p:cNvCxnSpPr>
          <p:nvPr/>
        </p:nvCxnSpPr>
        <p:spPr>
          <a:xfrm flipV="1">
            <a:off x="5785685" y="1309617"/>
            <a:ext cx="2688557" cy="2422358"/>
          </a:xfrm>
          <a:prstGeom prst="straightConnector1">
            <a:avLst/>
          </a:prstGeom>
          <a:ln w="101600">
            <a:solidFill>
              <a:srgbClr val="F4D200"/>
            </a:solidFill>
            <a:headEnd type="arrow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Rovná spojovacia šípka 16">
            <a:extLst>
              <a:ext uri="{FF2B5EF4-FFF2-40B4-BE49-F238E27FC236}">
                <a16:creationId xmlns:a16="http://schemas.microsoft.com/office/drawing/2014/main" id="{48C1692D-9CC6-08B6-FDCE-0FA755B36BAA}"/>
              </a:ext>
            </a:extLst>
          </p:cNvPr>
          <p:cNvCxnSpPr>
            <a:cxnSpLocks/>
          </p:cNvCxnSpPr>
          <p:nvPr/>
        </p:nvCxnSpPr>
        <p:spPr>
          <a:xfrm>
            <a:off x="-421105" y="945482"/>
            <a:ext cx="3587386" cy="769302"/>
          </a:xfrm>
          <a:prstGeom prst="straightConnector1">
            <a:avLst/>
          </a:prstGeom>
          <a:ln w="101600">
            <a:solidFill>
              <a:srgbClr val="F4D200"/>
            </a:solidFill>
            <a:headEnd type="arrow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Rovná spojovacia šípka 17">
            <a:extLst>
              <a:ext uri="{FF2B5EF4-FFF2-40B4-BE49-F238E27FC236}">
                <a16:creationId xmlns:a16="http://schemas.microsoft.com/office/drawing/2014/main" id="{E0B7E1D5-70CD-BB61-09B1-8766D8F833D4}"/>
              </a:ext>
            </a:extLst>
          </p:cNvPr>
          <p:cNvCxnSpPr>
            <a:cxnSpLocks/>
          </p:cNvCxnSpPr>
          <p:nvPr/>
        </p:nvCxnSpPr>
        <p:spPr>
          <a:xfrm>
            <a:off x="3166281" y="1812113"/>
            <a:ext cx="3220871" cy="1170715"/>
          </a:xfrm>
          <a:prstGeom prst="straightConnector1">
            <a:avLst/>
          </a:prstGeom>
          <a:ln w="101600">
            <a:solidFill>
              <a:srgbClr val="F4D200"/>
            </a:solidFill>
            <a:headEnd type="arrow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BlokTextu 18">
            <a:extLst>
              <a:ext uri="{FF2B5EF4-FFF2-40B4-BE49-F238E27FC236}">
                <a16:creationId xmlns:a16="http://schemas.microsoft.com/office/drawing/2014/main" id="{8CBFCBDC-D675-AE38-AA0D-2D3DCC24C097}"/>
              </a:ext>
            </a:extLst>
          </p:cNvPr>
          <p:cNvSpPr txBox="1"/>
          <p:nvPr/>
        </p:nvSpPr>
        <p:spPr>
          <a:xfrm>
            <a:off x="914764" y="4459964"/>
            <a:ext cx="6010609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kompozičná os </a:t>
            </a:r>
          </a:p>
          <a:p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hlavné prepojenie </a:t>
            </a:r>
          </a:p>
          <a:p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prístavná dominanta</a:t>
            </a:r>
          </a:p>
          <a:p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charakter jestvujúcej zástavy </a:t>
            </a:r>
          </a:p>
          <a:p>
            <a:r>
              <a:rPr lang="sk-SK" sz="2000" err="1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zokruhovanie</a:t>
            </a:r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 územia </a:t>
            </a:r>
          </a:p>
          <a:p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kompozično-priestorový uzol územia</a:t>
            </a:r>
          </a:p>
        </p:txBody>
      </p:sp>
      <p:sp>
        <p:nvSpPr>
          <p:cNvPr id="20" name="Obdĺžnik 19">
            <a:extLst>
              <a:ext uri="{FF2B5EF4-FFF2-40B4-BE49-F238E27FC236}">
                <a16:creationId xmlns:a16="http://schemas.microsoft.com/office/drawing/2014/main" id="{7A39398B-B1C3-6857-027A-9A684CCB335B}"/>
              </a:ext>
            </a:extLst>
          </p:cNvPr>
          <p:cNvSpPr/>
          <p:nvPr/>
        </p:nvSpPr>
        <p:spPr>
          <a:xfrm>
            <a:off x="265906" y="4510585"/>
            <a:ext cx="738982" cy="2163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cxnSp>
        <p:nvCxnSpPr>
          <p:cNvPr id="21" name="Rovná spojovacia šípka 20">
            <a:extLst>
              <a:ext uri="{FF2B5EF4-FFF2-40B4-BE49-F238E27FC236}">
                <a16:creationId xmlns:a16="http://schemas.microsoft.com/office/drawing/2014/main" id="{FB162461-DFF1-ECBA-787E-EFD598C9C2C0}"/>
              </a:ext>
            </a:extLst>
          </p:cNvPr>
          <p:cNvCxnSpPr/>
          <p:nvPr/>
        </p:nvCxnSpPr>
        <p:spPr>
          <a:xfrm>
            <a:off x="414338" y="4688901"/>
            <a:ext cx="500426" cy="0"/>
          </a:xfrm>
          <a:prstGeom prst="straightConnector1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Rovná spojovacia šípka 21">
            <a:extLst>
              <a:ext uri="{FF2B5EF4-FFF2-40B4-BE49-F238E27FC236}">
                <a16:creationId xmlns:a16="http://schemas.microsoft.com/office/drawing/2014/main" id="{A46D23EA-C17E-C4CE-850E-32C858DADF7B}"/>
              </a:ext>
            </a:extLst>
          </p:cNvPr>
          <p:cNvCxnSpPr/>
          <p:nvPr/>
        </p:nvCxnSpPr>
        <p:spPr>
          <a:xfrm>
            <a:off x="414338" y="4988939"/>
            <a:ext cx="500426" cy="0"/>
          </a:xfrm>
          <a:prstGeom prst="straightConnector1">
            <a:avLst/>
          </a:prstGeom>
          <a:ln w="38100">
            <a:solidFill>
              <a:srgbClr val="726E6D"/>
            </a:solidFill>
            <a:prstDash val="sysDash"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Rovná spojovacia šípka 22">
            <a:extLst>
              <a:ext uri="{FF2B5EF4-FFF2-40B4-BE49-F238E27FC236}">
                <a16:creationId xmlns:a16="http://schemas.microsoft.com/office/drawing/2014/main" id="{2C7247D1-00E9-DCFA-D137-E90D283C797C}"/>
              </a:ext>
            </a:extLst>
          </p:cNvPr>
          <p:cNvCxnSpPr/>
          <p:nvPr/>
        </p:nvCxnSpPr>
        <p:spPr>
          <a:xfrm>
            <a:off x="414338" y="5910469"/>
            <a:ext cx="500426" cy="0"/>
          </a:xfrm>
          <a:prstGeom prst="straightConnector1">
            <a:avLst/>
          </a:prstGeom>
          <a:ln w="57150">
            <a:solidFill>
              <a:srgbClr val="B8B031"/>
            </a:solidFill>
            <a:prstDash val="solid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Ovál 23">
            <a:extLst>
              <a:ext uri="{FF2B5EF4-FFF2-40B4-BE49-F238E27FC236}">
                <a16:creationId xmlns:a16="http://schemas.microsoft.com/office/drawing/2014/main" id="{980BC1C8-97B3-60A8-5B58-546925BFBE2F}"/>
              </a:ext>
            </a:extLst>
          </p:cNvPr>
          <p:cNvSpPr/>
          <p:nvPr/>
        </p:nvSpPr>
        <p:spPr>
          <a:xfrm>
            <a:off x="469248" y="6078713"/>
            <a:ext cx="410987" cy="410987"/>
          </a:xfrm>
          <a:prstGeom prst="ellipse">
            <a:avLst/>
          </a:prstGeom>
          <a:noFill/>
          <a:ln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25" name="Obdĺžnik 24">
            <a:extLst>
              <a:ext uri="{FF2B5EF4-FFF2-40B4-BE49-F238E27FC236}">
                <a16:creationId xmlns:a16="http://schemas.microsoft.com/office/drawing/2014/main" id="{6FE5F5E2-953B-119B-BE3F-8369E9E6B15E}"/>
              </a:ext>
            </a:extLst>
          </p:cNvPr>
          <p:cNvSpPr/>
          <p:nvPr/>
        </p:nvSpPr>
        <p:spPr>
          <a:xfrm>
            <a:off x="414338" y="5209719"/>
            <a:ext cx="500425" cy="184437"/>
          </a:xfrm>
          <a:prstGeom prst="rect">
            <a:avLst/>
          </a:prstGeom>
          <a:solidFill>
            <a:srgbClr val="9998C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26" name="Obdĺžnik 25">
            <a:extLst>
              <a:ext uri="{FF2B5EF4-FFF2-40B4-BE49-F238E27FC236}">
                <a16:creationId xmlns:a16="http://schemas.microsoft.com/office/drawing/2014/main" id="{C6E32C66-EEB3-E44B-FED6-581C5FB7F0C5}"/>
              </a:ext>
            </a:extLst>
          </p:cNvPr>
          <p:cNvSpPr/>
          <p:nvPr/>
        </p:nvSpPr>
        <p:spPr>
          <a:xfrm>
            <a:off x="414338" y="5513648"/>
            <a:ext cx="500425" cy="184437"/>
          </a:xfrm>
          <a:prstGeom prst="rect">
            <a:avLst/>
          </a:prstGeom>
          <a:solidFill>
            <a:srgbClr val="EBE9E8"/>
          </a:solidFill>
          <a:ln>
            <a:solidFill>
              <a:srgbClr val="A85A5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5" name="Obdĺžnik 4">
            <a:extLst>
              <a:ext uri="{FF2B5EF4-FFF2-40B4-BE49-F238E27FC236}">
                <a16:creationId xmlns:a16="http://schemas.microsoft.com/office/drawing/2014/main" id="{CC14E362-AE27-1816-F2F1-8F5FAD28A9B5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noFill/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0560955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1CA096-D754-343B-D606-54FB62F634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4" descr="Obrázok, na ktorom je text, snímka obrazovky, billboard, exteriér&#10;&#10;Obsah vygenerovaný pomocou AI môže byť nesprávny.">
            <a:extLst>
              <a:ext uri="{FF2B5EF4-FFF2-40B4-BE49-F238E27FC236}">
                <a16:creationId xmlns:a16="http://schemas.microsoft.com/office/drawing/2014/main" id="{CF2357AF-46E0-5F98-3B00-080AA627EF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4" b="47290"/>
          <a:stretch>
            <a:fillRect/>
          </a:stretch>
        </p:blipFill>
        <p:spPr>
          <a:xfrm>
            <a:off x="334964" y="0"/>
            <a:ext cx="11485978" cy="6858000"/>
          </a:xfrm>
          <a:prstGeom prst="rect">
            <a:avLst/>
          </a:prstGeom>
        </p:spPr>
      </p:pic>
      <p:sp>
        <p:nvSpPr>
          <p:cNvPr id="11" name="Obdĺžnik 10">
            <a:extLst>
              <a:ext uri="{FF2B5EF4-FFF2-40B4-BE49-F238E27FC236}">
                <a16:creationId xmlns:a16="http://schemas.microsoft.com/office/drawing/2014/main" id="{C4E2D938-5728-F41D-1D42-42B827C6256B}"/>
              </a:ext>
            </a:extLst>
          </p:cNvPr>
          <p:cNvSpPr/>
          <p:nvPr/>
        </p:nvSpPr>
        <p:spPr>
          <a:xfrm>
            <a:off x="10436327" y="4738798"/>
            <a:ext cx="381000" cy="209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noProof="0"/>
          </a:p>
        </p:txBody>
      </p:sp>
      <p:sp>
        <p:nvSpPr>
          <p:cNvPr id="9" name="Obdĺžnik 8">
            <a:extLst>
              <a:ext uri="{FF2B5EF4-FFF2-40B4-BE49-F238E27FC236}">
                <a16:creationId xmlns:a16="http://schemas.microsoft.com/office/drawing/2014/main" id="{1C73E744-B4C9-4DA7-AD15-CD9D96B2C0F2}"/>
              </a:ext>
            </a:extLst>
          </p:cNvPr>
          <p:cNvSpPr/>
          <p:nvPr/>
        </p:nvSpPr>
        <p:spPr>
          <a:xfrm>
            <a:off x="10515600" y="4600575"/>
            <a:ext cx="381000" cy="209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noProof="0"/>
          </a:p>
        </p:txBody>
      </p:sp>
      <p:sp>
        <p:nvSpPr>
          <p:cNvPr id="4" name="BlokTextu 3">
            <a:extLst>
              <a:ext uri="{FF2B5EF4-FFF2-40B4-BE49-F238E27FC236}">
                <a16:creationId xmlns:a16="http://schemas.microsoft.com/office/drawing/2014/main" id="{E1A343A2-846F-26D6-1024-5CB89E425C98}"/>
              </a:ext>
            </a:extLst>
          </p:cNvPr>
          <p:cNvSpPr txBox="1"/>
          <p:nvPr/>
        </p:nvSpPr>
        <p:spPr>
          <a:xfrm>
            <a:off x="2862440" y="381906"/>
            <a:ext cx="89585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sk-SK" sz="3600" noProof="0">
                <a:highlight>
                  <a:srgbClr val="FFFFFF"/>
                </a:highlight>
                <a:latin typeface="Overused Grotesk SemiBold" pitchFamily="50" charset="-18"/>
              </a:rPr>
              <a:t>FUNKČNE DOMINANTNY</a:t>
            </a:r>
          </a:p>
        </p:txBody>
      </p:sp>
      <p:sp>
        <p:nvSpPr>
          <p:cNvPr id="7" name="Ovál 6">
            <a:extLst>
              <a:ext uri="{FF2B5EF4-FFF2-40B4-BE49-F238E27FC236}">
                <a16:creationId xmlns:a16="http://schemas.microsoft.com/office/drawing/2014/main" id="{57AF33E3-AA53-ED2F-EBEA-EF9D5B4D4CE4}"/>
              </a:ext>
            </a:extLst>
          </p:cNvPr>
          <p:cNvSpPr/>
          <p:nvPr/>
        </p:nvSpPr>
        <p:spPr>
          <a:xfrm>
            <a:off x="6115679" y="2403475"/>
            <a:ext cx="1514475" cy="1514475"/>
          </a:xfrm>
          <a:prstGeom prst="ellipse">
            <a:avLst/>
          </a:prstGeom>
          <a:noFill/>
          <a:ln w="101600">
            <a:solidFill>
              <a:srgbClr val="F4D2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noProof="0"/>
          </a:p>
        </p:txBody>
      </p:sp>
      <p:sp>
        <p:nvSpPr>
          <p:cNvPr id="8" name="Ovál 7">
            <a:extLst>
              <a:ext uri="{FF2B5EF4-FFF2-40B4-BE49-F238E27FC236}">
                <a16:creationId xmlns:a16="http://schemas.microsoft.com/office/drawing/2014/main" id="{B00AD3E3-963F-D0D2-5D04-3C364B92FDCB}"/>
              </a:ext>
            </a:extLst>
          </p:cNvPr>
          <p:cNvSpPr/>
          <p:nvPr/>
        </p:nvSpPr>
        <p:spPr>
          <a:xfrm>
            <a:off x="3047373" y="1502154"/>
            <a:ext cx="1514475" cy="1514475"/>
          </a:xfrm>
          <a:prstGeom prst="ellipse">
            <a:avLst/>
          </a:prstGeom>
          <a:noFill/>
          <a:ln w="101600">
            <a:solidFill>
              <a:srgbClr val="F4D2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noProof="0"/>
          </a:p>
        </p:txBody>
      </p:sp>
      <p:sp>
        <p:nvSpPr>
          <p:cNvPr id="10" name="BlokTextu 9">
            <a:extLst>
              <a:ext uri="{FF2B5EF4-FFF2-40B4-BE49-F238E27FC236}">
                <a16:creationId xmlns:a16="http://schemas.microsoft.com/office/drawing/2014/main" id="{9D8254BC-08DA-563A-7F41-171FC75DB40B}"/>
              </a:ext>
            </a:extLst>
          </p:cNvPr>
          <p:cNvSpPr txBox="1"/>
          <p:nvPr/>
        </p:nvSpPr>
        <p:spPr>
          <a:xfrm>
            <a:off x="914764" y="4459964"/>
            <a:ext cx="6010609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kompozičná os </a:t>
            </a:r>
          </a:p>
          <a:p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hlavné prepojenie </a:t>
            </a:r>
          </a:p>
          <a:p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prístavná dominanta</a:t>
            </a:r>
          </a:p>
          <a:p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charakter jestvujúcej zástavy </a:t>
            </a:r>
          </a:p>
          <a:p>
            <a:r>
              <a:rPr lang="sk-SK" sz="2000" err="1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zokruhovanie</a:t>
            </a:r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 územia </a:t>
            </a:r>
          </a:p>
          <a:p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kompozično-priestorový uzol územia</a:t>
            </a:r>
          </a:p>
        </p:txBody>
      </p:sp>
      <p:sp>
        <p:nvSpPr>
          <p:cNvPr id="12" name="Obdĺžnik 11">
            <a:extLst>
              <a:ext uri="{FF2B5EF4-FFF2-40B4-BE49-F238E27FC236}">
                <a16:creationId xmlns:a16="http://schemas.microsoft.com/office/drawing/2014/main" id="{F4B060FF-0368-6F94-2BA3-C51E23ED0B64}"/>
              </a:ext>
            </a:extLst>
          </p:cNvPr>
          <p:cNvSpPr/>
          <p:nvPr/>
        </p:nvSpPr>
        <p:spPr>
          <a:xfrm>
            <a:off x="265906" y="4510585"/>
            <a:ext cx="738982" cy="2163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cxnSp>
        <p:nvCxnSpPr>
          <p:cNvPr id="13" name="Rovná spojovacia šípka 12">
            <a:extLst>
              <a:ext uri="{FF2B5EF4-FFF2-40B4-BE49-F238E27FC236}">
                <a16:creationId xmlns:a16="http://schemas.microsoft.com/office/drawing/2014/main" id="{85B61FF7-F122-3DF6-5A44-A7FE66BD2B08}"/>
              </a:ext>
            </a:extLst>
          </p:cNvPr>
          <p:cNvCxnSpPr/>
          <p:nvPr/>
        </p:nvCxnSpPr>
        <p:spPr>
          <a:xfrm>
            <a:off x="414338" y="4688901"/>
            <a:ext cx="500426" cy="0"/>
          </a:xfrm>
          <a:prstGeom prst="straightConnector1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Rovná spojovacia šípka 13">
            <a:extLst>
              <a:ext uri="{FF2B5EF4-FFF2-40B4-BE49-F238E27FC236}">
                <a16:creationId xmlns:a16="http://schemas.microsoft.com/office/drawing/2014/main" id="{B126AAD3-062A-517E-5CC6-8AE9271C7819}"/>
              </a:ext>
            </a:extLst>
          </p:cNvPr>
          <p:cNvCxnSpPr/>
          <p:nvPr/>
        </p:nvCxnSpPr>
        <p:spPr>
          <a:xfrm>
            <a:off x="414338" y="4988939"/>
            <a:ext cx="500426" cy="0"/>
          </a:xfrm>
          <a:prstGeom prst="straightConnector1">
            <a:avLst/>
          </a:prstGeom>
          <a:ln w="38100">
            <a:solidFill>
              <a:srgbClr val="726E6D"/>
            </a:solidFill>
            <a:prstDash val="sysDash"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Rovná spojovacia šípka 14">
            <a:extLst>
              <a:ext uri="{FF2B5EF4-FFF2-40B4-BE49-F238E27FC236}">
                <a16:creationId xmlns:a16="http://schemas.microsoft.com/office/drawing/2014/main" id="{072DE199-254F-33E7-A506-A56E523819EA}"/>
              </a:ext>
            </a:extLst>
          </p:cNvPr>
          <p:cNvCxnSpPr/>
          <p:nvPr/>
        </p:nvCxnSpPr>
        <p:spPr>
          <a:xfrm>
            <a:off x="414338" y="5910469"/>
            <a:ext cx="500426" cy="0"/>
          </a:xfrm>
          <a:prstGeom prst="straightConnector1">
            <a:avLst/>
          </a:prstGeom>
          <a:ln w="57150">
            <a:solidFill>
              <a:srgbClr val="B8B031"/>
            </a:solidFill>
            <a:prstDash val="solid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Ovál 15">
            <a:extLst>
              <a:ext uri="{FF2B5EF4-FFF2-40B4-BE49-F238E27FC236}">
                <a16:creationId xmlns:a16="http://schemas.microsoft.com/office/drawing/2014/main" id="{E5CAEEA9-3F66-8538-D517-2A241A245805}"/>
              </a:ext>
            </a:extLst>
          </p:cNvPr>
          <p:cNvSpPr/>
          <p:nvPr/>
        </p:nvSpPr>
        <p:spPr>
          <a:xfrm>
            <a:off x="469248" y="6078713"/>
            <a:ext cx="410987" cy="410987"/>
          </a:xfrm>
          <a:prstGeom prst="ellipse">
            <a:avLst/>
          </a:prstGeom>
          <a:noFill/>
          <a:ln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7" name="Obdĺžnik 16">
            <a:extLst>
              <a:ext uri="{FF2B5EF4-FFF2-40B4-BE49-F238E27FC236}">
                <a16:creationId xmlns:a16="http://schemas.microsoft.com/office/drawing/2014/main" id="{2E4F8416-3B28-EECA-07CD-AB08C9EBFA16}"/>
              </a:ext>
            </a:extLst>
          </p:cNvPr>
          <p:cNvSpPr/>
          <p:nvPr/>
        </p:nvSpPr>
        <p:spPr>
          <a:xfrm>
            <a:off x="414338" y="5209719"/>
            <a:ext cx="500425" cy="184437"/>
          </a:xfrm>
          <a:prstGeom prst="rect">
            <a:avLst/>
          </a:prstGeom>
          <a:solidFill>
            <a:srgbClr val="9998C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8" name="Obdĺžnik 17">
            <a:extLst>
              <a:ext uri="{FF2B5EF4-FFF2-40B4-BE49-F238E27FC236}">
                <a16:creationId xmlns:a16="http://schemas.microsoft.com/office/drawing/2014/main" id="{3C467888-DC8B-223A-1F37-1A770AD2D8E7}"/>
              </a:ext>
            </a:extLst>
          </p:cNvPr>
          <p:cNvSpPr/>
          <p:nvPr/>
        </p:nvSpPr>
        <p:spPr>
          <a:xfrm>
            <a:off x="414338" y="5513648"/>
            <a:ext cx="500425" cy="184437"/>
          </a:xfrm>
          <a:prstGeom prst="rect">
            <a:avLst/>
          </a:prstGeom>
          <a:solidFill>
            <a:srgbClr val="EBE9E8"/>
          </a:solidFill>
          <a:ln>
            <a:solidFill>
              <a:srgbClr val="A85A5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3" name="Obdĺžnik 2">
            <a:extLst>
              <a:ext uri="{FF2B5EF4-FFF2-40B4-BE49-F238E27FC236}">
                <a16:creationId xmlns:a16="http://schemas.microsoft.com/office/drawing/2014/main" id="{46FD422D-440F-3341-7BBC-EE320EF2D185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noFill/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2378664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D0EB8D-E93E-8048-CA3E-6ECA9C628A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4" descr="Obrázok, na ktorom je exteriér, nebo, koleso bicykla, budova&#10;&#10;Obsah vygenerovaný pomocou AI môže byť nesprávny.">
            <a:extLst>
              <a:ext uri="{FF2B5EF4-FFF2-40B4-BE49-F238E27FC236}">
                <a16:creationId xmlns:a16="http://schemas.microsoft.com/office/drawing/2014/main" id="{64EAA47C-A653-0916-E37F-8AB12664E9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32460"/>
            <a:ext cx="12192000" cy="8122920"/>
          </a:xfrm>
          <a:prstGeom prst="rect">
            <a:avLst/>
          </a:prstGeom>
        </p:spPr>
      </p:pic>
      <p:sp>
        <p:nvSpPr>
          <p:cNvPr id="7" name="BlokTextu 6">
            <a:extLst>
              <a:ext uri="{FF2B5EF4-FFF2-40B4-BE49-F238E27FC236}">
                <a16:creationId xmlns:a16="http://schemas.microsoft.com/office/drawing/2014/main" id="{5CBC02BB-3EAB-DCF6-BBFA-C82FB93A5C9E}"/>
              </a:ext>
            </a:extLst>
          </p:cNvPr>
          <p:cNvSpPr txBox="1"/>
          <p:nvPr/>
        </p:nvSpPr>
        <p:spPr>
          <a:xfrm>
            <a:off x="3906838" y="376594"/>
            <a:ext cx="79159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sk-SK" sz="3600">
                <a:highlight>
                  <a:srgbClr val="FFFFFF"/>
                </a:highlight>
                <a:latin typeface="Overused Grotesk SemiBold" pitchFamily="50" charset="-18"/>
              </a:rPr>
              <a:t>KOMPOZÍCIA</a:t>
            </a:r>
          </a:p>
        </p:txBody>
      </p:sp>
      <p:sp>
        <p:nvSpPr>
          <p:cNvPr id="2" name="BlokTextu 1">
            <a:extLst>
              <a:ext uri="{FF2B5EF4-FFF2-40B4-BE49-F238E27FC236}">
                <a16:creationId xmlns:a16="http://schemas.microsoft.com/office/drawing/2014/main" id="{69F955F6-E262-0F86-5685-7A6662B4924B}"/>
              </a:ext>
            </a:extLst>
          </p:cNvPr>
          <p:cNvSpPr txBox="1"/>
          <p:nvPr/>
        </p:nvSpPr>
        <p:spPr>
          <a:xfrm>
            <a:off x="5286103" y="5162626"/>
            <a:ext cx="6534423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sk-SK" sz="2000" b="1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Priame úrovňové kolmé napojenie </a:t>
            </a:r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na hranu prístavných bazénov. </a:t>
            </a:r>
            <a:r>
              <a:rPr lang="sk-SK" sz="2000" b="1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Promenáda pozdĺž bazénov </a:t>
            </a:r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spolu s </a:t>
            </a:r>
            <a:r>
              <a:rPr lang="sk-SK" sz="2000" b="1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hlavným nábrežím </a:t>
            </a:r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vytvára plynulé </a:t>
            </a:r>
            <a:r>
              <a:rPr lang="sk-SK" sz="2000" err="1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zokruhovanie</a:t>
            </a:r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 územia </a:t>
            </a:r>
            <a:r>
              <a:rPr lang="sk-SK" sz="2000" b="1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a sieť pobytových verejných priestorov</a:t>
            </a:r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.</a:t>
            </a:r>
          </a:p>
        </p:txBody>
      </p:sp>
      <p:sp>
        <p:nvSpPr>
          <p:cNvPr id="4" name="Obdĺžnik 3">
            <a:extLst>
              <a:ext uri="{FF2B5EF4-FFF2-40B4-BE49-F238E27FC236}">
                <a16:creationId xmlns:a16="http://schemas.microsoft.com/office/drawing/2014/main" id="{682FF6F6-9FBD-04AF-5731-318B2C89D91A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noFill/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7359281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lokTextu 6">
            <a:extLst>
              <a:ext uri="{FF2B5EF4-FFF2-40B4-BE49-F238E27FC236}">
                <a16:creationId xmlns:a16="http://schemas.microsoft.com/office/drawing/2014/main" id="{98E1F297-98FB-821A-04E8-6A3ABBB0BADB}"/>
              </a:ext>
            </a:extLst>
          </p:cNvPr>
          <p:cNvSpPr txBox="1"/>
          <p:nvPr/>
        </p:nvSpPr>
        <p:spPr>
          <a:xfrm>
            <a:off x="515565" y="1018755"/>
            <a:ext cx="11160867" cy="369332"/>
          </a:xfrm>
          <a:prstGeom prst="rect">
            <a:avLst/>
          </a:prstGeom>
          <a:solidFill>
            <a:schemeClr val="tx1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sk-SK" dirty="0">
                <a:solidFill>
                  <a:schemeClr val="bg1"/>
                </a:solidFill>
              </a:rPr>
              <a:t>Informácia o začatí obstarávania </a:t>
            </a:r>
            <a:r>
              <a:rPr lang="sk-SK" dirty="0" err="1">
                <a:solidFill>
                  <a:schemeClr val="bg1"/>
                </a:solidFill>
              </a:rPr>
              <a:t>ZaD</a:t>
            </a:r>
            <a:r>
              <a:rPr lang="sk-SK" dirty="0">
                <a:solidFill>
                  <a:schemeClr val="bg1"/>
                </a:solidFill>
              </a:rPr>
              <a:t> 16 </a:t>
            </a:r>
          </a:p>
        </p:txBody>
      </p:sp>
      <p:sp>
        <p:nvSpPr>
          <p:cNvPr id="10" name="BlokTextu 9">
            <a:extLst>
              <a:ext uri="{FF2B5EF4-FFF2-40B4-BE49-F238E27FC236}">
                <a16:creationId xmlns:a16="http://schemas.microsoft.com/office/drawing/2014/main" id="{D4C31A09-5452-16C3-562C-F7E6F0CEC897}"/>
              </a:ext>
            </a:extLst>
          </p:cNvPr>
          <p:cNvSpPr txBox="1"/>
          <p:nvPr/>
        </p:nvSpPr>
        <p:spPr>
          <a:xfrm>
            <a:off x="515566" y="1556657"/>
            <a:ext cx="11160868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k-SK" dirty="0"/>
              <a:t>Obstarávanie </a:t>
            </a:r>
            <a:r>
              <a:rPr lang="sk-SK" dirty="0" err="1"/>
              <a:t>ZaD</a:t>
            </a:r>
            <a:r>
              <a:rPr lang="sk-SK" dirty="0"/>
              <a:t> 16 zabezpečované </a:t>
            </a:r>
            <a:r>
              <a:rPr lang="sk-SK" b="1" dirty="0"/>
              <a:t>v zmysle §40a ods. 6 </a:t>
            </a:r>
            <a:r>
              <a:rPr lang="sk-SK" b="1" dirty="0" err="1"/>
              <a:t>ZoÚP</a:t>
            </a:r>
            <a:r>
              <a:rPr lang="sk-SK" dirty="0"/>
              <a:t>, postupom podľa stavebného zákona príslušnej vykonávacej vyhlášky.</a:t>
            </a:r>
          </a:p>
          <a:p>
            <a:pPr algn="just">
              <a:spcBef>
                <a:spcPts val="600"/>
              </a:spcBef>
            </a:pPr>
            <a:r>
              <a:rPr lang="sk-SK" dirty="0"/>
              <a:t>Obstarávateľ – hlavné mesto SR Bratislava, Útvar hlavného architekta prostredníctvom odborne spôsobilých osôb pre obstarávanie ÚPP a ÚPD v zmysle par. 12 </a:t>
            </a:r>
            <a:r>
              <a:rPr lang="sk-SK" dirty="0" err="1"/>
              <a:t>ZoUP</a:t>
            </a:r>
            <a:r>
              <a:rPr lang="sk-SK" dirty="0"/>
              <a:t>. </a:t>
            </a:r>
          </a:p>
          <a:p>
            <a:pPr algn="just">
              <a:spcBef>
                <a:spcPts val="600"/>
              </a:spcBef>
            </a:pPr>
            <a:r>
              <a:rPr lang="sk-SK" dirty="0"/>
              <a:t>Spracovateľ – Metropolitný inštitút Bratislava.</a:t>
            </a:r>
          </a:p>
          <a:p>
            <a:pPr algn="just">
              <a:spcBef>
                <a:spcPts val="600"/>
              </a:spcBef>
            </a:pPr>
            <a:r>
              <a:rPr lang="sk-SK" dirty="0"/>
              <a:t>Podkladom pre spracovanie </a:t>
            </a:r>
            <a:r>
              <a:rPr lang="sk-SK" dirty="0" err="1"/>
              <a:t>ZaD</a:t>
            </a:r>
            <a:r>
              <a:rPr lang="sk-SK" dirty="0"/>
              <a:t> 16 je Vízia rozvoja územia „</a:t>
            </a:r>
            <a:r>
              <a:rPr lang="sk-SK" b="1" dirty="0"/>
              <a:t>Zimný prístav“ – variant I. </a:t>
            </a:r>
            <a:r>
              <a:rPr lang="sk-SK" dirty="0"/>
              <a:t>(ďalej aj „Vízia“), január 2026.</a:t>
            </a:r>
          </a:p>
          <a:p>
            <a:pPr algn="just">
              <a:spcBef>
                <a:spcPts val="600"/>
              </a:spcBef>
            </a:pPr>
            <a:r>
              <a:rPr lang="sk-SK" b="1" dirty="0"/>
              <a:t>Predpokladaný priebeh obstarávania ZaD16: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sk-SK" dirty="0"/>
              <a:t>02/2026 - Informačný materiál do </a:t>
            </a:r>
            <a:r>
              <a:rPr lang="sk-SK" dirty="0" err="1"/>
              <a:t>MsZ</a:t>
            </a:r>
            <a:endParaRPr lang="sk-SK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sk-SK" dirty="0"/>
              <a:t>04/2026 - Verejné prerokovanie návrhu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sk-SK" dirty="0"/>
              <a:t>07/2026 - Vypracovanie upraveného návrhu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sk-SK" dirty="0"/>
              <a:t>11/2026 - Predloženie orgánom samosprávny HM na schvaľovanie</a:t>
            </a:r>
          </a:p>
        </p:txBody>
      </p:sp>
      <p:sp>
        <p:nvSpPr>
          <p:cNvPr id="5" name="BlokTextu 4">
            <a:extLst>
              <a:ext uri="{FF2B5EF4-FFF2-40B4-BE49-F238E27FC236}">
                <a16:creationId xmlns:a16="http://schemas.microsoft.com/office/drawing/2014/main" id="{351B9A58-68BE-3413-9371-F2A29853E6EF}"/>
              </a:ext>
            </a:extLst>
          </p:cNvPr>
          <p:cNvSpPr txBox="1"/>
          <p:nvPr/>
        </p:nvSpPr>
        <p:spPr>
          <a:xfrm>
            <a:off x="3244321" y="6371693"/>
            <a:ext cx="56806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/>
              <a:t>zasadnutie Mestského zastupiteľstva hlavného mesta SR Bratislavy, 26. 02. 2026</a:t>
            </a:r>
          </a:p>
        </p:txBody>
      </p:sp>
      <p:pic>
        <p:nvPicPr>
          <p:cNvPr id="4" name="Picture 2" descr="logoBA – TaekwonDo Bratislava a Športový klub Koryo">
            <a:extLst>
              <a:ext uri="{FF2B5EF4-FFF2-40B4-BE49-F238E27FC236}">
                <a16:creationId xmlns:a16="http://schemas.microsoft.com/office/drawing/2014/main" id="{54B4AEB0-BFC1-3E0A-5AC3-CDE00FD402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917" y="207036"/>
            <a:ext cx="1418165" cy="80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dĺžnik 5">
            <a:extLst>
              <a:ext uri="{FF2B5EF4-FFF2-40B4-BE49-F238E27FC236}">
                <a16:creationId xmlns:a16="http://schemas.microsoft.com/office/drawing/2014/main" id="{475CB731-0971-F34B-2A65-FC7FA815C1CE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noFill/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6930140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2EDDD4-D60B-149C-C9F8-E349D7205E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4" descr="Obrázok, na ktorom je dizajn, snímka obrazovky, čierno-biela&#10;&#10;Obsah vygenerovaný umelou inteligenciou môže byť nesprávny.">
            <a:extLst>
              <a:ext uri="{FF2B5EF4-FFF2-40B4-BE49-F238E27FC236}">
                <a16:creationId xmlns:a16="http://schemas.microsoft.com/office/drawing/2014/main" id="{28604FC3-A55D-FF91-8C62-436046468A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393" y="409685"/>
            <a:ext cx="9225213" cy="5201522"/>
          </a:xfrm>
          <a:prstGeom prst="rect">
            <a:avLst/>
          </a:prstGeom>
        </p:spPr>
      </p:pic>
      <p:cxnSp>
        <p:nvCxnSpPr>
          <p:cNvPr id="2" name="Rovná spojnica 1">
            <a:extLst>
              <a:ext uri="{FF2B5EF4-FFF2-40B4-BE49-F238E27FC236}">
                <a16:creationId xmlns:a16="http://schemas.microsoft.com/office/drawing/2014/main" id="{1BA34E06-C62B-A08B-0660-8BBBAC340071}"/>
              </a:ext>
            </a:extLst>
          </p:cNvPr>
          <p:cNvCxnSpPr>
            <a:cxnSpLocks/>
          </p:cNvCxnSpPr>
          <p:nvPr/>
        </p:nvCxnSpPr>
        <p:spPr>
          <a:xfrm>
            <a:off x="2360427" y="2254101"/>
            <a:ext cx="4210494" cy="3030280"/>
          </a:xfrm>
          <a:prstGeom prst="line">
            <a:avLst/>
          </a:prstGeom>
          <a:ln w="57150">
            <a:solidFill>
              <a:srgbClr val="FFFFFF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BlokTextu 2">
            <a:extLst>
              <a:ext uri="{FF2B5EF4-FFF2-40B4-BE49-F238E27FC236}">
                <a16:creationId xmlns:a16="http://schemas.microsoft.com/office/drawing/2014/main" id="{FB4CAA93-4AF4-5AA3-8C91-C4EB7FF73ACD}"/>
              </a:ext>
            </a:extLst>
          </p:cNvPr>
          <p:cNvSpPr txBox="1"/>
          <p:nvPr/>
        </p:nvSpPr>
        <p:spPr>
          <a:xfrm>
            <a:off x="270781" y="375893"/>
            <a:ext cx="631099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sk-SK" sz="3600" noProof="0">
                <a:solidFill>
                  <a:schemeClr val="bg1"/>
                </a:solidFill>
                <a:latin typeface="Overused Grotesk SemiBold" pitchFamily="50" charset="-18"/>
              </a:rPr>
              <a:t>OBJEMOVÝ </a:t>
            </a:r>
          </a:p>
          <a:p>
            <a:pPr>
              <a:buNone/>
            </a:pPr>
            <a:r>
              <a:rPr lang="sk-SK" sz="3600" noProof="0">
                <a:solidFill>
                  <a:schemeClr val="bg1"/>
                </a:solidFill>
                <a:latin typeface="Overused Grotesk SemiBold" pitchFamily="50" charset="-18"/>
              </a:rPr>
              <a:t>BLOK - VÍZIA</a:t>
            </a:r>
          </a:p>
        </p:txBody>
      </p:sp>
      <p:sp>
        <p:nvSpPr>
          <p:cNvPr id="11" name="BlokTextu 10">
            <a:extLst>
              <a:ext uri="{FF2B5EF4-FFF2-40B4-BE49-F238E27FC236}">
                <a16:creationId xmlns:a16="http://schemas.microsoft.com/office/drawing/2014/main" id="{F6B719ED-6259-F8EB-BAC9-A558CBE83FBA}"/>
              </a:ext>
            </a:extLst>
          </p:cNvPr>
          <p:cNvSpPr txBox="1"/>
          <p:nvPr/>
        </p:nvSpPr>
        <p:spPr>
          <a:xfrm>
            <a:off x="5514754" y="3974127"/>
            <a:ext cx="631099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sk-SK" sz="3600" noProof="0">
                <a:solidFill>
                  <a:schemeClr val="bg1"/>
                </a:solidFill>
                <a:latin typeface="Overused Grotesk SemiBold" pitchFamily="50" charset="-18"/>
              </a:rPr>
              <a:t>SÚŤAŽNÝ </a:t>
            </a:r>
          </a:p>
          <a:p>
            <a:pPr algn="r">
              <a:buNone/>
            </a:pPr>
            <a:r>
              <a:rPr lang="sk-SK" sz="3600" noProof="0">
                <a:solidFill>
                  <a:schemeClr val="bg1"/>
                </a:solidFill>
                <a:latin typeface="Overused Grotesk SemiBold" pitchFamily="50" charset="-18"/>
              </a:rPr>
              <a:t>NÁVRH</a:t>
            </a:r>
          </a:p>
        </p:txBody>
      </p:sp>
      <p:sp>
        <p:nvSpPr>
          <p:cNvPr id="6" name="Obdĺžnik 5">
            <a:extLst>
              <a:ext uri="{FF2B5EF4-FFF2-40B4-BE49-F238E27FC236}">
                <a16:creationId xmlns:a16="http://schemas.microsoft.com/office/drawing/2014/main" id="{F75DD68F-AA0E-2A39-F80B-2039ECA45E0F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noFill/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3026198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4559FEC-CA3E-4509-88D6-6669A25871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okTextu 3">
            <a:extLst>
              <a:ext uri="{FF2B5EF4-FFF2-40B4-BE49-F238E27FC236}">
                <a16:creationId xmlns:a16="http://schemas.microsoft.com/office/drawing/2014/main" id="{BD12873D-BFCE-B318-E98D-E101274363B9}"/>
              </a:ext>
            </a:extLst>
          </p:cNvPr>
          <p:cNvSpPr txBox="1"/>
          <p:nvPr/>
        </p:nvSpPr>
        <p:spPr>
          <a:xfrm>
            <a:off x="5514754" y="380332"/>
            <a:ext cx="631099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sk-SK" sz="3600" noProof="0">
                <a:solidFill>
                  <a:schemeClr val="bg1"/>
                </a:solidFill>
                <a:latin typeface="Overused Grotesk SemiBold" pitchFamily="50" charset="-18"/>
                <a:ea typeface="TG Praktikal Medium" panose="00000600000000000000" pitchFamily="50" charset="-18"/>
              </a:rPr>
              <a:t>CHARAKTER </a:t>
            </a:r>
          </a:p>
          <a:p>
            <a:pPr algn="r"/>
            <a:r>
              <a:rPr lang="sk-SK" sz="3600" noProof="0">
                <a:solidFill>
                  <a:schemeClr val="bg1"/>
                </a:solidFill>
                <a:latin typeface="Overused Grotesk SemiBold" pitchFamily="50" charset="-18"/>
                <a:ea typeface="TG Praktikal Medium" panose="00000600000000000000" pitchFamily="50" charset="-18"/>
              </a:rPr>
              <a:t>BUDÚCEJ </a:t>
            </a:r>
          </a:p>
          <a:p>
            <a:pPr algn="r"/>
            <a:r>
              <a:rPr lang="sk-SK" sz="3600" noProof="0">
                <a:solidFill>
                  <a:schemeClr val="bg1"/>
                </a:solidFill>
                <a:latin typeface="Overused Grotesk SemiBold" pitchFamily="50" charset="-18"/>
                <a:ea typeface="TG Praktikal Medium" panose="00000600000000000000" pitchFamily="50" charset="-18"/>
              </a:rPr>
              <a:t>ŠTVRTE</a:t>
            </a:r>
          </a:p>
        </p:txBody>
      </p:sp>
      <p:pic>
        <p:nvPicPr>
          <p:cNvPr id="6" name="Obrázok 5" descr="Obrázok, na ktorom je budova, mrakodrap, dizajn&#10;&#10;Obsah vygenerovaný umelou inteligenciou môže byť nesprávny.">
            <a:extLst>
              <a:ext uri="{FF2B5EF4-FFF2-40B4-BE49-F238E27FC236}">
                <a16:creationId xmlns:a16="http://schemas.microsoft.com/office/drawing/2014/main" id="{CC8A111C-453F-AB05-BDA4-3F09BBECD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6902" y="24405"/>
            <a:ext cx="6339744" cy="6833595"/>
          </a:xfrm>
          <a:prstGeom prst="rect">
            <a:avLst/>
          </a:prstGeom>
        </p:spPr>
      </p:pic>
      <p:sp>
        <p:nvSpPr>
          <p:cNvPr id="7" name="BlokTextu 6">
            <a:extLst>
              <a:ext uri="{FF2B5EF4-FFF2-40B4-BE49-F238E27FC236}">
                <a16:creationId xmlns:a16="http://schemas.microsoft.com/office/drawing/2014/main" id="{35AE04F7-CC25-694D-FBBF-E4ED2615C021}"/>
              </a:ext>
            </a:extLst>
          </p:cNvPr>
          <p:cNvSpPr txBox="1"/>
          <p:nvPr/>
        </p:nvSpPr>
        <p:spPr>
          <a:xfrm>
            <a:off x="6867525" y="2840705"/>
            <a:ext cx="2474912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k-SK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zaplavitelný promenádny</a:t>
            </a:r>
          </a:p>
          <a:p>
            <a:r>
              <a:rPr lang="sk-SK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koridor</a:t>
            </a:r>
          </a:p>
        </p:txBody>
      </p:sp>
      <p:sp>
        <p:nvSpPr>
          <p:cNvPr id="8" name="BlokTextu 7">
            <a:extLst>
              <a:ext uri="{FF2B5EF4-FFF2-40B4-BE49-F238E27FC236}">
                <a16:creationId xmlns:a16="http://schemas.microsoft.com/office/drawing/2014/main" id="{07410CC0-D161-EF72-39EA-878CC724C7D6}"/>
              </a:ext>
            </a:extLst>
          </p:cNvPr>
          <p:cNvSpPr txBox="1"/>
          <p:nvPr/>
        </p:nvSpPr>
        <p:spPr>
          <a:xfrm>
            <a:off x="7920186" y="4369398"/>
            <a:ext cx="2474912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k-SK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pobytový priestor prístavných bazénov</a:t>
            </a:r>
          </a:p>
        </p:txBody>
      </p:sp>
      <p:sp>
        <p:nvSpPr>
          <p:cNvPr id="9" name="BlokTextu 8">
            <a:extLst>
              <a:ext uri="{FF2B5EF4-FFF2-40B4-BE49-F238E27FC236}">
                <a16:creationId xmlns:a16="http://schemas.microsoft.com/office/drawing/2014/main" id="{65D1207C-DCB3-BC6F-E3DA-957ED679D575}"/>
              </a:ext>
            </a:extLst>
          </p:cNvPr>
          <p:cNvSpPr txBox="1"/>
          <p:nvPr/>
        </p:nvSpPr>
        <p:spPr>
          <a:xfrm>
            <a:off x="591110" y="4569452"/>
            <a:ext cx="1883801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sk-SK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mobilná protipovodňová stena</a:t>
            </a:r>
          </a:p>
        </p:txBody>
      </p:sp>
      <p:cxnSp>
        <p:nvCxnSpPr>
          <p:cNvPr id="12" name="Rovná spojovacia šípka 11">
            <a:extLst>
              <a:ext uri="{FF2B5EF4-FFF2-40B4-BE49-F238E27FC236}">
                <a16:creationId xmlns:a16="http://schemas.microsoft.com/office/drawing/2014/main" id="{C1BB9B7D-B403-B46D-D2DD-A6ABA8084639}"/>
              </a:ext>
            </a:extLst>
          </p:cNvPr>
          <p:cNvCxnSpPr>
            <a:cxnSpLocks/>
            <a:stCxn id="8" idx="1"/>
          </p:cNvCxnSpPr>
          <p:nvPr/>
        </p:nvCxnSpPr>
        <p:spPr>
          <a:xfrm flipH="1">
            <a:off x="6981825" y="4692564"/>
            <a:ext cx="938361" cy="231861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Rovná spojovacia šípka 14">
            <a:extLst>
              <a:ext uri="{FF2B5EF4-FFF2-40B4-BE49-F238E27FC236}">
                <a16:creationId xmlns:a16="http://schemas.microsoft.com/office/drawing/2014/main" id="{37C46561-B173-F8DA-9660-1774FAF4D6AF}"/>
              </a:ext>
            </a:extLst>
          </p:cNvPr>
          <p:cNvCxnSpPr>
            <a:cxnSpLocks/>
            <a:stCxn id="7" idx="1"/>
          </p:cNvCxnSpPr>
          <p:nvPr/>
        </p:nvCxnSpPr>
        <p:spPr>
          <a:xfrm flipH="1">
            <a:off x="5880100" y="3302370"/>
            <a:ext cx="987425" cy="600164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Rovná spojovacia šípka 16">
            <a:extLst>
              <a:ext uri="{FF2B5EF4-FFF2-40B4-BE49-F238E27FC236}">
                <a16:creationId xmlns:a16="http://schemas.microsoft.com/office/drawing/2014/main" id="{09BDE387-08EF-B5BC-7AE0-3FE35D5B4626}"/>
              </a:ext>
            </a:extLst>
          </p:cNvPr>
          <p:cNvCxnSpPr>
            <a:cxnSpLocks/>
            <a:stCxn id="9" idx="3"/>
          </p:cNvCxnSpPr>
          <p:nvPr/>
        </p:nvCxnSpPr>
        <p:spPr>
          <a:xfrm flipV="1">
            <a:off x="2474911" y="4638675"/>
            <a:ext cx="773114" cy="392442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Obdĺžnik 2">
            <a:extLst>
              <a:ext uri="{FF2B5EF4-FFF2-40B4-BE49-F238E27FC236}">
                <a16:creationId xmlns:a16="http://schemas.microsoft.com/office/drawing/2014/main" id="{8F63D28D-4FBF-557D-403F-854B53934FF1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noFill/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49039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401767-DF92-A2DA-6816-81241540BD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lokTextu 5">
            <a:extLst>
              <a:ext uri="{FF2B5EF4-FFF2-40B4-BE49-F238E27FC236}">
                <a16:creationId xmlns:a16="http://schemas.microsoft.com/office/drawing/2014/main" id="{E6BAAB61-D5C8-25AE-5758-2CDCABB34EDA}"/>
              </a:ext>
            </a:extLst>
          </p:cNvPr>
          <p:cNvSpPr txBox="1"/>
          <p:nvPr/>
        </p:nvSpPr>
        <p:spPr>
          <a:xfrm>
            <a:off x="923924" y="2828835"/>
            <a:ext cx="10344151" cy="163121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sk-SK" sz="3600" noProof="0" dirty="0">
                <a:latin typeface="Overused Grotesk SemiBold" pitchFamily="50" charset="-18"/>
                <a:ea typeface="TG Praktikal Medium" panose="00000600000000000000" pitchFamily="50" charset="-18"/>
              </a:rPr>
              <a:t>OVERENIE KONCEPCIE</a:t>
            </a:r>
          </a:p>
          <a:p>
            <a:pPr algn="ctr"/>
            <a:r>
              <a:rPr lang="sk-SK" sz="3600" dirty="0">
                <a:latin typeface="Overused Grotesk SemiBold" pitchFamily="50" charset="-18"/>
                <a:ea typeface="TG Praktikal Medium" panose="00000600000000000000" pitchFamily="50" charset="-18"/>
              </a:rPr>
              <a:t>VARIANTNÉ</a:t>
            </a:r>
            <a:endParaRPr lang="sk-SK" sz="3600" noProof="0" dirty="0">
              <a:latin typeface="Overused Grotesk SemiBold" pitchFamily="50" charset="-18"/>
              <a:ea typeface="TG Praktikal Medium" panose="00000600000000000000" pitchFamily="50" charset="-18"/>
            </a:endParaRPr>
          </a:p>
          <a:p>
            <a:pPr algn="ctr"/>
            <a:r>
              <a:rPr lang="sk-SK" sz="2800" noProof="0" dirty="0">
                <a:latin typeface="Overused Grotesk" pitchFamily="50" charset="-18"/>
                <a:ea typeface="TG Praktikal Medium" panose="00000600000000000000" pitchFamily="50" charset="-18"/>
              </a:rPr>
              <a:t>úloha Vízie</a:t>
            </a:r>
          </a:p>
        </p:txBody>
      </p:sp>
      <p:sp>
        <p:nvSpPr>
          <p:cNvPr id="3" name="Obdĺžnik 2">
            <a:extLst>
              <a:ext uri="{FF2B5EF4-FFF2-40B4-BE49-F238E27FC236}">
                <a16:creationId xmlns:a16="http://schemas.microsoft.com/office/drawing/2014/main" id="{A6FC823B-FC14-868E-DC6E-1AD378F5B0B1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noFill/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4866534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BB8923-1C44-6DCF-FC0F-7C2F8B48F1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ok 11" descr="Obrázok, na ktorom je mapa, text, plán&#10;&#10;Obsah vygenerovaný pomocou AI môže byť nesprávny.">
            <a:extLst>
              <a:ext uri="{FF2B5EF4-FFF2-40B4-BE49-F238E27FC236}">
                <a16:creationId xmlns:a16="http://schemas.microsoft.com/office/drawing/2014/main" id="{52F969C0-7A65-D317-1128-FBCC682967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7" t="8677" r="3467" b="173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BlokTextu 7">
            <a:extLst>
              <a:ext uri="{FF2B5EF4-FFF2-40B4-BE49-F238E27FC236}">
                <a16:creationId xmlns:a16="http://schemas.microsoft.com/office/drawing/2014/main" id="{3869A7D5-15B6-2444-6495-D2E431EA47B1}"/>
              </a:ext>
            </a:extLst>
          </p:cNvPr>
          <p:cNvSpPr txBox="1"/>
          <p:nvPr/>
        </p:nvSpPr>
        <p:spPr>
          <a:xfrm>
            <a:off x="387517" y="380332"/>
            <a:ext cx="89585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sk-SK" sz="3600" noProof="0">
                <a:highlight>
                  <a:srgbClr val="FFFFFF"/>
                </a:highlight>
                <a:latin typeface="Overused Grotesk SemiBold" pitchFamily="50" charset="-18"/>
              </a:rPr>
              <a:t>VARIANT_1</a:t>
            </a:r>
          </a:p>
        </p:txBody>
      </p:sp>
      <p:sp>
        <p:nvSpPr>
          <p:cNvPr id="2" name="BlokTextu 1">
            <a:extLst>
              <a:ext uri="{FF2B5EF4-FFF2-40B4-BE49-F238E27FC236}">
                <a16:creationId xmlns:a16="http://schemas.microsoft.com/office/drawing/2014/main" id="{161BCCBC-2FEB-261F-AF51-87E98C051427}"/>
              </a:ext>
            </a:extLst>
          </p:cNvPr>
          <p:cNvSpPr txBox="1"/>
          <p:nvPr/>
        </p:nvSpPr>
        <p:spPr>
          <a:xfrm>
            <a:off x="273488" y="4733975"/>
            <a:ext cx="7085255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k-SK">
                <a:highlight>
                  <a:srgbClr val="FFFFFF"/>
                </a:highlight>
                <a:latin typeface="Overused Grotesk" pitchFamily="50" charset="-18"/>
              </a:rPr>
              <a:t>- funkčný mix: </a:t>
            </a:r>
            <a:r>
              <a:rPr lang="sk-SK" b="1">
                <a:highlight>
                  <a:srgbClr val="FFFFFF"/>
                </a:highlight>
                <a:latin typeface="Overused Grotesk" pitchFamily="50" charset="-18"/>
              </a:rPr>
              <a:t>max. 70 % bývania a min. 30 % občianskej vybavenosti</a:t>
            </a:r>
          </a:p>
          <a:p>
            <a:r>
              <a:rPr lang="sk-SK">
                <a:highlight>
                  <a:srgbClr val="FFFFFF"/>
                </a:highlight>
                <a:latin typeface="Overused Grotesk" pitchFamily="50" charset="-18"/>
              </a:rPr>
              <a:t>-</a:t>
            </a:r>
            <a:r>
              <a:rPr lang="sk-SK" b="1">
                <a:highlight>
                  <a:srgbClr val="FFFFFF"/>
                </a:highlight>
                <a:latin typeface="Overused Grotesk" pitchFamily="50" charset="-18"/>
              </a:rPr>
              <a:t> sieť materských škôl, 36-triedna základná škola</a:t>
            </a:r>
          </a:p>
          <a:p>
            <a:r>
              <a:rPr lang="sk-SK">
                <a:highlight>
                  <a:srgbClr val="FFFFFF"/>
                </a:highlight>
                <a:latin typeface="Overused Grotesk" pitchFamily="50" charset="-18"/>
              </a:rPr>
              <a:t>- využitie </a:t>
            </a:r>
            <a:r>
              <a:rPr lang="sk-SK" b="1">
                <a:highlight>
                  <a:srgbClr val="FFFFFF"/>
                </a:highlight>
                <a:latin typeface="Overused Grotesk" pitchFamily="50" charset="-18"/>
              </a:rPr>
              <a:t>vodných plôch </a:t>
            </a:r>
            <a:r>
              <a:rPr lang="sk-SK">
                <a:highlight>
                  <a:srgbClr val="FFFFFF"/>
                </a:highlight>
                <a:latin typeface="Overused Grotesk" pitchFamily="50" charset="-18"/>
              </a:rPr>
              <a:t>pre</a:t>
            </a:r>
            <a:r>
              <a:rPr lang="sk-SK" b="1">
                <a:highlight>
                  <a:srgbClr val="FFFFFF"/>
                </a:highlight>
                <a:latin typeface="Overused Grotesk" pitchFamily="50" charset="-18"/>
              </a:rPr>
              <a:t> šport a rekreáciu</a:t>
            </a:r>
          </a:p>
          <a:p>
            <a:r>
              <a:rPr lang="sk-SK">
                <a:highlight>
                  <a:srgbClr val="FFFFFF"/>
                </a:highlight>
                <a:latin typeface="Overused Grotesk" pitchFamily="50" charset="-18"/>
              </a:rPr>
              <a:t>-</a:t>
            </a:r>
            <a:r>
              <a:rPr lang="sk-SK" b="1">
                <a:highlight>
                  <a:srgbClr val="FFFFFF"/>
                </a:highlight>
                <a:latin typeface="Overused Grotesk" pitchFamily="50" charset="-18"/>
              </a:rPr>
              <a:t> aktívny parter </a:t>
            </a:r>
            <a:r>
              <a:rPr lang="sk-SK">
                <a:highlight>
                  <a:srgbClr val="FFFFFF"/>
                </a:highlight>
                <a:latin typeface="Overused Grotesk" pitchFamily="50" charset="-18"/>
              </a:rPr>
              <a:t>orientovaný do hlavných verejných priestorov a ulíc</a:t>
            </a:r>
          </a:p>
          <a:p>
            <a:r>
              <a:rPr lang="sk-SK">
                <a:highlight>
                  <a:srgbClr val="FFFFFF"/>
                </a:highlight>
                <a:latin typeface="Overused Grotesk" pitchFamily="50" charset="-18"/>
              </a:rPr>
              <a:t>- priestorový variant </a:t>
            </a:r>
            <a:r>
              <a:rPr lang="sk-SK" b="1">
                <a:highlight>
                  <a:srgbClr val="FFFFFF"/>
                </a:highlight>
                <a:latin typeface="Overused Grotesk" pitchFamily="50" charset="-18"/>
              </a:rPr>
              <a:t>bez nákladnej vlečky</a:t>
            </a:r>
          </a:p>
        </p:txBody>
      </p:sp>
      <p:sp>
        <p:nvSpPr>
          <p:cNvPr id="3" name="BlokTextu 2">
            <a:extLst>
              <a:ext uri="{FF2B5EF4-FFF2-40B4-BE49-F238E27FC236}">
                <a16:creationId xmlns:a16="http://schemas.microsoft.com/office/drawing/2014/main" id="{E180C54C-7710-6D51-11C3-ED96AEBDE356}"/>
              </a:ext>
            </a:extLst>
          </p:cNvPr>
          <p:cNvSpPr txBox="1"/>
          <p:nvPr/>
        </p:nvSpPr>
        <p:spPr>
          <a:xfrm>
            <a:off x="7538483" y="380699"/>
            <a:ext cx="4282041" cy="203132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sk-SK">
                <a:highlight>
                  <a:srgbClr val="FFFFFF"/>
                </a:highlight>
                <a:latin typeface="Overused Grotesk" pitchFamily="50" charset="-18"/>
              </a:rPr>
              <a:t>-</a:t>
            </a:r>
            <a:r>
              <a:rPr lang="sk-SK" b="1">
                <a:highlight>
                  <a:srgbClr val="FFFFFF"/>
                </a:highlight>
                <a:latin typeface="Overused Grotesk" pitchFamily="50" charset="-18"/>
              </a:rPr>
              <a:t> kompaktná bloková štruktúra</a:t>
            </a:r>
          </a:p>
          <a:p>
            <a:pPr algn="r"/>
            <a:r>
              <a:rPr lang="sk-SK">
                <a:highlight>
                  <a:srgbClr val="FFFFFF"/>
                </a:highlight>
                <a:latin typeface="Overused Grotesk" pitchFamily="50" charset="-18"/>
              </a:rPr>
              <a:t>- celková plocha </a:t>
            </a:r>
            <a:r>
              <a:rPr lang="sk-SK" b="1">
                <a:highlight>
                  <a:srgbClr val="FFFFFF"/>
                </a:highlight>
                <a:latin typeface="Overused Grotesk" pitchFamily="50" charset="-18"/>
              </a:rPr>
              <a:t>HPP približne 1 mil. m2</a:t>
            </a:r>
          </a:p>
          <a:p>
            <a:pPr algn="r"/>
            <a:r>
              <a:rPr lang="sk-SK">
                <a:highlight>
                  <a:srgbClr val="FFFFFF"/>
                </a:highlight>
                <a:latin typeface="Overused Grotesk" pitchFamily="50" charset="-18"/>
              </a:rPr>
              <a:t>-</a:t>
            </a:r>
            <a:r>
              <a:rPr lang="sk-SK" b="1">
                <a:highlight>
                  <a:srgbClr val="FFFFFF"/>
                </a:highlight>
                <a:latin typeface="Overused Grotesk" pitchFamily="50" charset="-18"/>
              </a:rPr>
              <a:t> výšková gradácia </a:t>
            </a:r>
            <a:r>
              <a:rPr lang="sk-SK">
                <a:highlight>
                  <a:srgbClr val="FFFFFF"/>
                </a:highlight>
                <a:latin typeface="Overused Grotesk" pitchFamily="50" charset="-18"/>
              </a:rPr>
              <a:t>hmôt smerom k uzlu Prístavná – Košická</a:t>
            </a:r>
          </a:p>
          <a:p>
            <a:pPr algn="r"/>
            <a:r>
              <a:rPr lang="sk-SK">
                <a:highlight>
                  <a:srgbClr val="FFFFFF"/>
                </a:highlight>
                <a:latin typeface="Overused Grotesk" pitchFamily="50" charset="-18"/>
              </a:rPr>
              <a:t>- </a:t>
            </a:r>
            <a:r>
              <a:rPr lang="sk-SK" b="1">
                <a:highlight>
                  <a:srgbClr val="FFFFFF"/>
                </a:highlight>
                <a:latin typeface="Overused Grotesk" pitchFamily="50" charset="-18"/>
              </a:rPr>
              <a:t>úrovňové prepojenie</a:t>
            </a:r>
            <a:r>
              <a:rPr lang="sk-SK">
                <a:highlight>
                  <a:srgbClr val="FFFFFF"/>
                </a:highlight>
                <a:latin typeface="Overused Grotesk" pitchFamily="50" charset="-18"/>
              </a:rPr>
              <a:t> pozdĺž severnej a západnej časti územia</a:t>
            </a:r>
          </a:p>
          <a:p>
            <a:pPr marL="285750" indent="-285750" algn="r">
              <a:buFontTx/>
              <a:buChar char="-"/>
            </a:pPr>
            <a:endParaRPr lang="sk-SK" b="1">
              <a:highlight>
                <a:srgbClr val="FFFFFF"/>
              </a:highlight>
              <a:latin typeface="Overused Grotesk" pitchFamily="50" charset="-18"/>
            </a:endParaRPr>
          </a:p>
        </p:txBody>
      </p:sp>
      <p:sp>
        <p:nvSpPr>
          <p:cNvPr id="5" name="Obdĺžnik 4">
            <a:extLst>
              <a:ext uri="{FF2B5EF4-FFF2-40B4-BE49-F238E27FC236}">
                <a16:creationId xmlns:a16="http://schemas.microsoft.com/office/drawing/2014/main" id="{5A60457A-CD4C-0028-84A3-DDF0783BA002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noFill/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0345457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A8F10C-7908-BFE3-9AAA-55A0E0C8AF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ok 11" descr="Obrázok, na ktorom je mapa, text, plán&#10;&#10;Obsah vygenerovaný pomocou AI môže byť nesprávny.">
            <a:extLst>
              <a:ext uri="{FF2B5EF4-FFF2-40B4-BE49-F238E27FC236}">
                <a16:creationId xmlns:a16="http://schemas.microsoft.com/office/drawing/2014/main" id="{6357F3D9-9BAD-5C70-9C25-C625A88280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7" t="8677" r="3467" b="173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BlokTextu 7">
            <a:extLst>
              <a:ext uri="{FF2B5EF4-FFF2-40B4-BE49-F238E27FC236}">
                <a16:creationId xmlns:a16="http://schemas.microsoft.com/office/drawing/2014/main" id="{82E4DE21-BE94-8F64-D5B1-B97E3F4E2AA4}"/>
              </a:ext>
            </a:extLst>
          </p:cNvPr>
          <p:cNvSpPr txBox="1"/>
          <p:nvPr/>
        </p:nvSpPr>
        <p:spPr>
          <a:xfrm>
            <a:off x="387517" y="380332"/>
            <a:ext cx="89585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sk-SK" sz="3600" noProof="0">
                <a:highlight>
                  <a:srgbClr val="FFFFFF"/>
                </a:highlight>
                <a:latin typeface="Overused Grotesk SemiBold" pitchFamily="50" charset="-18"/>
              </a:rPr>
              <a:t>VARIANT_1</a:t>
            </a:r>
          </a:p>
        </p:txBody>
      </p:sp>
      <p:cxnSp>
        <p:nvCxnSpPr>
          <p:cNvPr id="5" name="Rovná spojovacia šípka 4">
            <a:extLst>
              <a:ext uri="{FF2B5EF4-FFF2-40B4-BE49-F238E27FC236}">
                <a16:creationId xmlns:a16="http://schemas.microsoft.com/office/drawing/2014/main" id="{F2870A59-8B8B-9712-25C2-A3BFE9D5E1BB}"/>
              </a:ext>
            </a:extLst>
          </p:cNvPr>
          <p:cNvCxnSpPr>
            <a:cxnSpLocks/>
          </p:cNvCxnSpPr>
          <p:nvPr/>
        </p:nvCxnSpPr>
        <p:spPr>
          <a:xfrm flipV="1">
            <a:off x="5178056" y="1777624"/>
            <a:ext cx="2658140" cy="2347809"/>
          </a:xfrm>
          <a:prstGeom prst="straightConnector1">
            <a:avLst/>
          </a:prstGeom>
          <a:ln w="76200">
            <a:solidFill>
              <a:srgbClr val="303188"/>
            </a:solidFill>
            <a:prstDash val="soli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Rovná spojovacia šípka 6">
            <a:extLst>
              <a:ext uri="{FF2B5EF4-FFF2-40B4-BE49-F238E27FC236}">
                <a16:creationId xmlns:a16="http://schemas.microsoft.com/office/drawing/2014/main" id="{A6C680DE-41D0-427D-E9DC-43B664C55F07}"/>
              </a:ext>
            </a:extLst>
          </p:cNvPr>
          <p:cNvCxnSpPr>
            <a:cxnSpLocks/>
          </p:cNvCxnSpPr>
          <p:nvPr/>
        </p:nvCxnSpPr>
        <p:spPr>
          <a:xfrm>
            <a:off x="85060" y="1682337"/>
            <a:ext cx="3062177" cy="667458"/>
          </a:xfrm>
          <a:prstGeom prst="straightConnector1">
            <a:avLst/>
          </a:prstGeom>
          <a:ln w="76200">
            <a:solidFill>
              <a:srgbClr val="303188"/>
            </a:solidFill>
            <a:prstDash val="soli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Rovná spojovacia šípka 12">
            <a:extLst>
              <a:ext uri="{FF2B5EF4-FFF2-40B4-BE49-F238E27FC236}">
                <a16:creationId xmlns:a16="http://schemas.microsoft.com/office/drawing/2014/main" id="{760DDD8E-64E8-B1B5-F5A8-6DAEF116B535}"/>
              </a:ext>
            </a:extLst>
          </p:cNvPr>
          <p:cNvCxnSpPr>
            <a:cxnSpLocks/>
          </p:cNvCxnSpPr>
          <p:nvPr/>
        </p:nvCxnSpPr>
        <p:spPr>
          <a:xfrm>
            <a:off x="3147237" y="2338011"/>
            <a:ext cx="2948763" cy="968715"/>
          </a:xfrm>
          <a:prstGeom prst="straightConnector1">
            <a:avLst/>
          </a:prstGeom>
          <a:ln w="76200">
            <a:solidFill>
              <a:srgbClr val="303188"/>
            </a:solidFill>
            <a:prstDash val="soli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Rovná spojovacia šípka 14">
            <a:extLst>
              <a:ext uri="{FF2B5EF4-FFF2-40B4-BE49-F238E27FC236}">
                <a16:creationId xmlns:a16="http://schemas.microsoft.com/office/drawing/2014/main" id="{3C844D33-330D-C4CC-C2F1-891E9BE3C58E}"/>
              </a:ext>
            </a:extLst>
          </p:cNvPr>
          <p:cNvCxnSpPr>
            <a:cxnSpLocks/>
          </p:cNvCxnSpPr>
          <p:nvPr/>
        </p:nvCxnSpPr>
        <p:spPr>
          <a:xfrm>
            <a:off x="17720" y="2531790"/>
            <a:ext cx="2491564" cy="689875"/>
          </a:xfrm>
          <a:prstGeom prst="straightConnector1">
            <a:avLst/>
          </a:prstGeom>
          <a:ln w="76200">
            <a:solidFill>
              <a:srgbClr val="303188"/>
            </a:solidFill>
            <a:prstDash val="soli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Rovná spojovacia šípka 16">
            <a:extLst>
              <a:ext uri="{FF2B5EF4-FFF2-40B4-BE49-F238E27FC236}">
                <a16:creationId xmlns:a16="http://schemas.microsoft.com/office/drawing/2014/main" id="{4B17597B-F4A5-0A96-ABD0-BDF5C7BCCE4F}"/>
              </a:ext>
            </a:extLst>
          </p:cNvPr>
          <p:cNvCxnSpPr>
            <a:cxnSpLocks/>
          </p:cNvCxnSpPr>
          <p:nvPr/>
        </p:nvCxnSpPr>
        <p:spPr>
          <a:xfrm>
            <a:off x="2509284" y="3221665"/>
            <a:ext cx="2686494" cy="897875"/>
          </a:xfrm>
          <a:prstGeom prst="straightConnector1">
            <a:avLst/>
          </a:prstGeom>
          <a:ln w="76200">
            <a:solidFill>
              <a:srgbClr val="303188"/>
            </a:solidFill>
            <a:prstDash val="soli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Rovná spojovacia šípka 18">
            <a:extLst>
              <a:ext uri="{FF2B5EF4-FFF2-40B4-BE49-F238E27FC236}">
                <a16:creationId xmlns:a16="http://schemas.microsoft.com/office/drawing/2014/main" id="{F896DA27-151A-F65B-2577-836E5CE1100D}"/>
              </a:ext>
            </a:extLst>
          </p:cNvPr>
          <p:cNvCxnSpPr>
            <a:cxnSpLocks/>
          </p:cNvCxnSpPr>
          <p:nvPr/>
        </p:nvCxnSpPr>
        <p:spPr>
          <a:xfrm flipV="1">
            <a:off x="7836196" y="106326"/>
            <a:ext cx="489097" cy="1671298"/>
          </a:xfrm>
          <a:prstGeom prst="straightConnector1">
            <a:avLst/>
          </a:prstGeom>
          <a:ln w="76200">
            <a:solidFill>
              <a:srgbClr val="303188"/>
            </a:solidFill>
            <a:prstDash val="soli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Rovná spojovacia šípka 21">
            <a:extLst>
              <a:ext uri="{FF2B5EF4-FFF2-40B4-BE49-F238E27FC236}">
                <a16:creationId xmlns:a16="http://schemas.microsoft.com/office/drawing/2014/main" id="{2BEF1C91-1EBF-477B-1B40-F5CCBE0B3E19}"/>
              </a:ext>
            </a:extLst>
          </p:cNvPr>
          <p:cNvCxnSpPr>
            <a:cxnSpLocks/>
          </p:cNvCxnSpPr>
          <p:nvPr/>
        </p:nvCxnSpPr>
        <p:spPr>
          <a:xfrm>
            <a:off x="5195778" y="4119540"/>
            <a:ext cx="1862470" cy="1132924"/>
          </a:xfrm>
          <a:prstGeom prst="straightConnector1">
            <a:avLst/>
          </a:prstGeom>
          <a:ln w="76200">
            <a:solidFill>
              <a:srgbClr val="303188"/>
            </a:solidFill>
            <a:prstDash val="soli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Rovná spojovacia šípka 23">
            <a:extLst>
              <a:ext uri="{FF2B5EF4-FFF2-40B4-BE49-F238E27FC236}">
                <a16:creationId xmlns:a16="http://schemas.microsoft.com/office/drawing/2014/main" id="{1B8007E0-D9C8-A423-B507-D8CBE8668F6F}"/>
              </a:ext>
            </a:extLst>
          </p:cNvPr>
          <p:cNvCxnSpPr>
            <a:cxnSpLocks/>
          </p:cNvCxnSpPr>
          <p:nvPr/>
        </p:nvCxnSpPr>
        <p:spPr>
          <a:xfrm flipV="1">
            <a:off x="6996223" y="4876394"/>
            <a:ext cx="1084521" cy="376070"/>
          </a:xfrm>
          <a:prstGeom prst="straightConnector1">
            <a:avLst/>
          </a:prstGeom>
          <a:ln w="76200">
            <a:solidFill>
              <a:srgbClr val="303188"/>
            </a:solidFill>
            <a:prstDash val="soli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Rovná spojovacia šípka 25">
            <a:extLst>
              <a:ext uri="{FF2B5EF4-FFF2-40B4-BE49-F238E27FC236}">
                <a16:creationId xmlns:a16="http://schemas.microsoft.com/office/drawing/2014/main" id="{0ED6AE23-1358-9AA4-DBF8-59D8943CBAC2}"/>
              </a:ext>
            </a:extLst>
          </p:cNvPr>
          <p:cNvCxnSpPr>
            <a:cxnSpLocks/>
          </p:cNvCxnSpPr>
          <p:nvPr/>
        </p:nvCxnSpPr>
        <p:spPr>
          <a:xfrm flipV="1">
            <a:off x="8031126" y="3540642"/>
            <a:ext cx="1474381" cy="1340685"/>
          </a:xfrm>
          <a:prstGeom prst="straightConnector1">
            <a:avLst/>
          </a:prstGeom>
          <a:ln w="76200">
            <a:solidFill>
              <a:srgbClr val="303188"/>
            </a:solidFill>
            <a:prstDash val="soli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Ovál 1">
            <a:extLst>
              <a:ext uri="{FF2B5EF4-FFF2-40B4-BE49-F238E27FC236}">
                <a16:creationId xmlns:a16="http://schemas.microsoft.com/office/drawing/2014/main" id="{F4A0825F-96E2-45BF-1B1B-94422A7E9A57}"/>
              </a:ext>
            </a:extLst>
          </p:cNvPr>
          <p:cNvSpPr/>
          <p:nvPr/>
        </p:nvSpPr>
        <p:spPr>
          <a:xfrm>
            <a:off x="5653455" y="2866659"/>
            <a:ext cx="1226494" cy="1226494"/>
          </a:xfrm>
          <a:prstGeom prst="ellipse">
            <a:avLst/>
          </a:prstGeom>
          <a:noFill/>
          <a:ln w="76200"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noProof="0"/>
          </a:p>
        </p:txBody>
      </p:sp>
      <p:sp>
        <p:nvSpPr>
          <p:cNvPr id="33" name="Ovál 32">
            <a:extLst>
              <a:ext uri="{FF2B5EF4-FFF2-40B4-BE49-F238E27FC236}">
                <a16:creationId xmlns:a16="http://schemas.microsoft.com/office/drawing/2014/main" id="{76BCAF40-E531-746A-4DB3-FB5BE76A7D9E}"/>
              </a:ext>
            </a:extLst>
          </p:cNvPr>
          <p:cNvSpPr/>
          <p:nvPr/>
        </p:nvSpPr>
        <p:spPr>
          <a:xfrm>
            <a:off x="3048749" y="2235888"/>
            <a:ext cx="803782" cy="803782"/>
          </a:xfrm>
          <a:prstGeom prst="ellipse">
            <a:avLst/>
          </a:prstGeom>
          <a:noFill/>
          <a:ln w="76200"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noProof="0"/>
          </a:p>
        </p:txBody>
      </p:sp>
      <p:cxnSp>
        <p:nvCxnSpPr>
          <p:cNvPr id="34" name="Rovná spojovacia šípka 33">
            <a:extLst>
              <a:ext uri="{FF2B5EF4-FFF2-40B4-BE49-F238E27FC236}">
                <a16:creationId xmlns:a16="http://schemas.microsoft.com/office/drawing/2014/main" id="{6A0EC5CE-AB1E-2F36-6918-542092CA342D}"/>
              </a:ext>
            </a:extLst>
          </p:cNvPr>
          <p:cNvCxnSpPr>
            <a:cxnSpLocks/>
          </p:cNvCxnSpPr>
          <p:nvPr/>
        </p:nvCxnSpPr>
        <p:spPr>
          <a:xfrm>
            <a:off x="2069805" y="3306726"/>
            <a:ext cx="2948763" cy="971130"/>
          </a:xfrm>
          <a:prstGeom prst="straightConnector1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Rovná spojovacia šípka 35">
            <a:extLst>
              <a:ext uri="{FF2B5EF4-FFF2-40B4-BE49-F238E27FC236}">
                <a16:creationId xmlns:a16="http://schemas.microsoft.com/office/drawing/2014/main" id="{755CA003-9AA7-16C3-F04D-8E13332CD21C}"/>
              </a:ext>
            </a:extLst>
          </p:cNvPr>
          <p:cNvCxnSpPr>
            <a:cxnSpLocks/>
          </p:cNvCxnSpPr>
          <p:nvPr/>
        </p:nvCxnSpPr>
        <p:spPr>
          <a:xfrm>
            <a:off x="5082533" y="4339239"/>
            <a:ext cx="1300240" cy="697855"/>
          </a:xfrm>
          <a:prstGeom prst="straightConnector1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Rovná spojovacia šípka 38">
            <a:extLst>
              <a:ext uri="{FF2B5EF4-FFF2-40B4-BE49-F238E27FC236}">
                <a16:creationId xmlns:a16="http://schemas.microsoft.com/office/drawing/2014/main" id="{094D4CBD-321D-8D02-0EF4-DCA99F0EFFC5}"/>
              </a:ext>
            </a:extLst>
          </p:cNvPr>
          <p:cNvCxnSpPr>
            <a:cxnSpLocks/>
          </p:cNvCxnSpPr>
          <p:nvPr/>
        </p:nvCxnSpPr>
        <p:spPr>
          <a:xfrm>
            <a:off x="4024211" y="2876727"/>
            <a:ext cx="2258086" cy="793875"/>
          </a:xfrm>
          <a:prstGeom prst="straightConnector1">
            <a:avLst/>
          </a:prstGeom>
          <a:ln w="76200">
            <a:solidFill>
              <a:schemeClr val="accent5">
                <a:lumMod val="60000"/>
                <a:lumOff val="40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Rovná spojovacia šípka 40">
            <a:extLst>
              <a:ext uri="{FF2B5EF4-FFF2-40B4-BE49-F238E27FC236}">
                <a16:creationId xmlns:a16="http://schemas.microsoft.com/office/drawing/2014/main" id="{3CFE2E0C-736E-5CDD-D530-A3A2119ED750}"/>
              </a:ext>
            </a:extLst>
          </p:cNvPr>
          <p:cNvCxnSpPr>
            <a:cxnSpLocks/>
          </p:cNvCxnSpPr>
          <p:nvPr/>
        </p:nvCxnSpPr>
        <p:spPr>
          <a:xfrm>
            <a:off x="3889525" y="1853260"/>
            <a:ext cx="2725127" cy="418191"/>
          </a:xfrm>
          <a:prstGeom prst="straightConnector1">
            <a:avLst/>
          </a:prstGeom>
          <a:ln w="76200">
            <a:solidFill>
              <a:schemeClr val="accent5">
                <a:lumMod val="60000"/>
                <a:lumOff val="40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Rovná spojovacia šípka 42">
            <a:extLst>
              <a:ext uri="{FF2B5EF4-FFF2-40B4-BE49-F238E27FC236}">
                <a16:creationId xmlns:a16="http://schemas.microsoft.com/office/drawing/2014/main" id="{F5773CA4-A6ED-D31B-C603-8D3336CA932C}"/>
              </a:ext>
            </a:extLst>
          </p:cNvPr>
          <p:cNvCxnSpPr>
            <a:cxnSpLocks/>
          </p:cNvCxnSpPr>
          <p:nvPr/>
        </p:nvCxnSpPr>
        <p:spPr>
          <a:xfrm>
            <a:off x="7178066" y="2904280"/>
            <a:ext cx="658130" cy="2000394"/>
          </a:xfrm>
          <a:prstGeom prst="straightConnector1">
            <a:avLst/>
          </a:prstGeom>
          <a:ln w="76200">
            <a:solidFill>
              <a:schemeClr val="accent5">
                <a:lumMod val="60000"/>
                <a:lumOff val="40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Rovná spojovacia šípka 45">
            <a:extLst>
              <a:ext uri="{FF2B5EF4-FFF2-40B4-BE49-F238E27FC236}">
                <a16:creationId xmlns:a16="http://schemas.microsoft.com/office/drawing/2014/main" id="{1D46CB52-6662-2024-AEFF-D36CC09D6A79}"/>
              </a:ext>
            </a:extLst>
          </p:cNvPr>
          <p:cNvCxnSpPr>
            <a:cxnSpLocks/>
          </p:cNvCxnSpPr>
          <p:nvPr/>
        </p:nvCxnSpPr>
        <p:spPr>
          <a:xfrm>
            <a:off x="6329238" y="5005346"/>
            <a:ext cx="995906" cy="896626"/>
          </a:xfrm>
          <a:prstGeom prst="straightConnector1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BlokTextu 56">
            <a:extLst>
              <a:ext uri="{FF2B5EF4-FFF2-40B4-BE49-F238E27FC236}">
                <a16:creationId xmlns:a16="http://schemas.microsoft.com/office/drawing/2014/main" id="{9964C1AE-D7C6-74EA-5C87-076B62741025}"/>
              </a:ext>
            </a:extLst>
          </p:cNvPr>
          <p:cNvSpPr txBox="1"/>
          <p:nvPr/>
        </p:nvSpPr>
        <p:spPr>
          <a:xfrm>
            <a:off x="914764" y="5166046"/>
            <a:ext cx="6010609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hlavné prepojenie</a:t>
            </a:r>
          </a:p>
          <a:p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nábrežná promenáda </a:t>
            </a:r>
          </a:p>
          <a:p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prístavná promenáda</a:t>
            </a:r>
          </a:p>
          <a:p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funkčná dominanta</a:t>
            </a:r>
          </a:p>
        </p:txBody>
      </p:sp>
      <p:sp>
        <p:nvSpPr>
          <p:cNvPr id="58" name="Obdĺžnik 57">
            <a:extLst>
              <a:ext uri="{FF2B5EF4-FFF2-40B4-BE49-F238E27FC236}">
                <a16:creationId xmlns:a16="http://schemas.microsoft.com/office/drawing/2014/main" id="{F5F99F1B-5FF5-C411-A966-961EC665AACA}"/>
              </a:ext>
            </a:extLst>
          </p:cNvPr>
          <p:cNvSpPr/>
          <p:nvPr/>
        </p:nvSpPr>
        <p:spPr>
          <a:xfrm>
            <a:off x="265906" y="5175663"/>
            <a:ext cx="738982" cy="1498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cxnSp>
        <p:nvCxnSpPr>
          <p:cNvPr id="59" name="Rovná spojovacia šípka 58">
            <a:extLst>
              <a:ext uri="{FF2B5EF4-FFF2-40B4-BE49-F238E27FC236}">
                <a16:creationId xmlns:a16="http://schemas.microsoft.com/office/drawing/2014/main" id="{F94D03C3-5ACF-9762-9B85-7F89F1956CC7}"/>
              </a:ext>
            </a:extLst>
          </p:cNvPr>
          <p:cNvCxnSpPr>
            <a:cxnSpLocks/>
          </p:cNvCxnSpPr>
          <p:nvPr/>
        </p:nvCxnSpPr>
        <p:spPr>
          <a:xfrm>
            <a:off x="362720" y="5373068"/>
            <a:ext cx="552044" cy="0"/>
          </a:xfrm>
          <a:prstGeom prst="straightConnector1">
            <a:avLst/>
          </a:prstGeom>
          <a:ln w="57150">
            <a:solidFill>
              <a:srgbClr val="303188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Rovná spojovacia šípka 59">
            <a:extLst>
              <a:ext uri="{FF2B5EF4-FFF2-40B4-BE49-F238E27FC236}">
                <a16:creationId xmlns:a16="http://schemas.microsoft.com/office/drawing/2014/main" id="{692249F9-A921-CB8F-DE01-C8B21CD4F9B2}"/>
              </a:ext>
            </a:extLst>
          </p:cNvPr>
          <p:cNvCxnSpPr>
            <a:cxnSpLocks/>
          </p:cNvCxnSpPr>
          <p:nvPr/>
        </p:nvCxnSpPr>
        <p:spPr>
          <a:xfrm>
            <a:off x="362720" y="5960489"/>
            <a:ext cx="590550" cy="0"/>
          </a:xfrm>
          <a:prstGeom prst="straightConnector1">
            <a:avLst/>
          </a:prstGeom>
          <a:ln w="76200">
            <a:solidFill>
              <a:srgbClr val="D86ECC"/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Ovál 61">
            <a:extLst>
              <a:ext uri="{FF2B5EF4-FFF2-40B4-BE49-F238E27FC236}">
                <a16:creationId xmlns:a16="http://schemas.microsoft.com/office/drawing/2014/main" id="{58C2C7FA-4052-FFA8-7D82-708D8E38493E}"/>
              </a:ext>
            </a:extLst>
          </p:cNvPr>
          <p:cNvSpPr/>
          <p:nvPr/>
        </p:nvSpPr>
        <p:spPr>
          <a:xfrm>
            <a:off x="469248" y="6078713"/>
            <a:ext cx="410987" cy="410987"/>
          </a:xfrm>
          <a:prstGeom prst="ellipse">
            <a:avLst/>
          </a:prstGeom>
          <a:noFill/>
          <a:ln w="38100"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cxnSp>
        <p:nvCxnSpPr>
          <p:cNvPr id="6" name="Rovná spojovacia šípka 5">
            <a:extLst>
              <a:ext uri="{FF2B5EF4-FFF2-40B4-BE49-F238E27FC236}">
                <a16:creationId xmlns:a16="http://schemas.microsoft.com/office/drawing/2014/main" id="{DEBBE65E-EFCF-37D0-CDFA-865FABB9C4D7}"/>
              </a:ext>
            </a:extLst>
          </p:cNvPr>
          <p:cNvCxnSpPr>
            <a:cxnSpLocks/>
          </p:cNvCxnSpPr>
          <p:nvPr/>
        </p:nvCxnSpPr>
        <p:spPr>
          <a:xfrm>
            <a:off x="362720" y="5690523"/>
            <a:ext cx="590550" cy="0"/>
          </a:xfrm>
          <a:prstGeom prst="straightConnector1">
            <a:avLst/>
          </a:prstGeom>
          <a:ln w="76200">
            <a:solidFill>
              <a:srgbClr val="61CBF4"/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Rovná spojovacia šípka 9">
            <a:extLst>
              <a:ext uri="{FF2B5EF4-FFF2-40B4-BE49-F238E27FC236}">
                <a16:creationId xmlns:a16="http://schemas.microsoft.com/office/drawing/2014/main" id="{4A66635A-46F0-8380-974A-A2145DEC6C99}"/>
              </a:ext>
            </a:extLst>
          </p:cNvPr>
          <p:cNvCxnSpPr>
            <a:cxnSpLocks/>
          </p:cNvCxnSpPr>
          <p:nvPr/>
        </p:nvCxnSpPr>
        <p:spPr>
          <a:xfrm>
            <a:off x="-120503" y="2595473"/>
            <a:ext cx="2213005" cy="711253"/>
          </a:xfrm>
          <a:prstGeom prst="straightConnector1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Obdĺžnik 3">
            <a:extLst>
              <a:ext uri="{FF2B5EF4-FFF2-40B4-BE49-F238E27FC236}">
                <a16:creationId xmlns:a16="http://schemas.microsoft.com/office/drawing/2014/main" id="{5341236D-3311-F1C3-A98C-4006A2A3AD3C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noFill/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5939118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ok 6" descr="Obrázok, na ktorom je exteriér, nebo, mestský dizajn, fotografia z lietadla&#10;&#10;Obsah vygenerovaný pomocou AI môže byť nesprávny.">
            <a:extLst>
              <a:ext uri="{FF2B5EF4-FFF2-40B4-BE49-F238E27FC236}">
                <a16:creationId xmlns:a16="http://schemas.microsoft.com/office/drawing/2014/main" id="{8A695260-691B-705D-BCB6-612DBC7E8A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9" r="-93" b="10321"/>
          <a:stretch>
            <a:fillRect/>
          </a:stretch>
        </p:blipFill>
        <p:spPr>
          <a:xfrm>
            <a:off x="0" y="-24064"/>
            <a:ext cx="12203349" cy="6882064"/>
          </a:xfrm>
          <a:prstGeom prst="rect">
            <a:avLst/>
          </a:prstGeom>
        </p:spPr>
      </p:pic>
      <p:sp>
        <p:nvSpPr>
          <p:cNvPr id="5" name="Obdĺžnik 4">
            <a:extLst>
              <a:ext uri="{FF2B5EF4-FFF2-40B4-BE49-F238E27FC236}">
                <a16:creationId xmlns:a16="http://schemas.microsoft.com/office/drawing/2014/main" id="{89FF3634-254D-4A86-1157-927DF23D9248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noFill/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sp>
        <p:nvSpPr>
          <p:cNvPr id="9" name="BlokTextu 8">
            <a:extLst>
              <a:ext uri="{FF2B5EF4-FFF2-40B4-BE49-F238E27FC236}">
                <a16:creationId xmlns:a16="http://schemas.microsoft.com/office/drawing/2014/main" id="{B04C7956-7E0B-230C-342B-31C00BC8F88A}"/>
              </a:ext>
            </a:extLst>
          </p:cNvPr>
          <p:cNvSpPr txBox="1"/>
          <p:nvPr/>
        </p:nvSpPr>
        <p:spPr>
          <a:xfrm>
            <a:off x="2861609" y="382401"/>
            <a:ext cx="89585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sk-SK" sz="3600" dirty="0">
                <a:highlight>
                  <a:srgbClr val="FFFFFF"/>
                </a:highlight>
                <a:latin typeface="Overused Grotesk SemiBold" pitchFamily="50" charset="-18"/>
              </a:rPr>
              <a:t>OODI HELSINKI - funkčná dominanta</a:t>
            </a:r>
          </a:p>
        </p:txBody>
      </p:sp>
    </p:spTree>
    <p:extLst>
      <p:ext uri="{BB962C8B-B14F-4D97-AF65-F5344CB8AC3E}">
        <p14:creationId xmlns:p14="http://schemas.microsoft.com/office/powerpoint/2010/main" val="20272959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DDA88-7C22-1BE0-A3C0-80D1B51845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4">
            <a:extLst>
              <a:ext uri="{FF2B5EF4-FFF2-40B4-BE49-F238E27FC236}">
                <a16:creationId xmlns:a16="http://schemas.microsoft.com/office/drawing/2014/main" id="{A61B0590-72E0-58EF-5989-6E38C7C4D44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994"/>
          <a:stretch>
            <a:fillRect/>
          </a:stretch>
        </p:blipFill>
        <p:spPr>
          <a:xfrm>
            <a:off x="125554" y="263223"/>
            <a:ext cx="3533820" cy="6331551"/>
          </a:xfrm>
          <a:prstGeom prst="rect">
            <a:avLst/>
          </a:prstGeom>
        </p:spPr>
      </p:pic>
      <p:pic>
        <p:nvPicPr>
          <p:cNvPr id="7" name="Obrázok 6" descr="Obrázok, na ktorom je scéna, ľudia, vestibul, podlaha&#10;&#10;Obsah vygenerovaný pomocou AI môže byť nesprávny.">
            <a:extLst>
              <a:ext uri="{FF2B5EF4-FFF2-40B4-BE49-F238E27FC236}">
                <a16:creationId xmlns:a16="http://schemas.microsoft.com/office/drawing/2014/main" id="{8414E057-CB74-8196-70D2-CA7F133235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7" r="12789"/>
          <a:stretch>
            <a:fillRect/>
          </a:stretch>
        </p:blipFill>
        <p:spPr>
          <a:xfrm>
            <a:off x="3774558" y="-23813"/>
            <a:ext cx="8417442" cy="6881813"/>
          </a:xfrm>
          <a:prstGeom prst="rect">
            <a:avLst/>
          </a:prstGeom>
        </p:spPr>
      </p:pic>
      <p:sp>
        <p:nvSpPr>
          <p:cNvPr id="3" name="Obdĺžnik 2">
            <a:extLst>
              <a:ext uri="{FF2B5EF4-FFF2-40B4-BE49-F238E27FC236}">
                <a16:creationId xmlns:a16="http://schemas.microsoft.com/office/drawing/2014/main" id="{D4FC9EEC-47CE-B3CF-F524-68E4173A99B3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noFill/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sp>
        <p:nvSpPr>
          <p:cNvPr id="14" name="BlokTextu 13">
            <a:extLst>
              <a:ext uri="{FF2B5EF4-FFF2-40B4-BE49-F238E27FC236}">
                <a16:creationId xmlns:a16="http://schemas.microsoft.com/office/drawing/2014/main" id="{A821F3CD-EBAB-90E3-125D-1B68798A4AEE}"/>
              </a:ext>
            </a:extLst>
          </p:cNvPr>
          <p:cNvSpPr txBox="1"/>
          <p:nvPr/>
        </p:nvSpPr>
        <p:spPr>
          <a:xfrm>
            <a:off x="2861609" y="382401"/>
            <a:ext cx="89585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sk-SK" sz="3600" dirty="0">
                <a:highlight>
                  <a:srgbClr val="FFFFFF"/>
                </a:highlight>
                <a:latin typeface="Overused Grotesk SemiBold" pitchFamily="50" charset="-18"/>
              </a:rPr>
              <a:t>OODI HELSINKI - funkčná dominanta</a:t>
            </a:r>
          </a:p>
        </p:txBody>
      </p:sp>
    </p:spTree>
    <p:extLst>
      <p:ext uri="{BB962C8B-B14F-4D97-AF65-F5344CB8AC3E}">
        <p14:creationId xmlns:p14="http://schemas.microsoft.com/office/powerpoint/2010/main" val="37276590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17B3F5-A99B-F48D-6046-B61DF75A1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Rovná spojovacia šípka 2">
            <a:extLst>
              <a:ext uri="{FF2B5EF4-FFF2-40B4-BE49-F238E27FC236}">
                <a16:creationId xmlns:a16="http://schemas.microsoft.com/office/drawing/2014/main" id="{E99E9263-0CB3-CA8B-54C5-44E92F0BE5A5}"/>
              </a:ext>
            </a:extLst>
          </p:cNvPr>
          <p:cNvCxnSpPr>
            <a:cxnSpLocks/>
            <a:stCxn id="6" idx="6"/>
          </p:cNvCxnSpPr>
          <p:nvPr/>
        </p:nvCxnSpPr>
        <p:spPr>
          <a:xfrm flipV="1">
            <a:off x="865023" y="2712962"/>
            <a:ext cx="10955502" cy="20100"/>
          </a:xfrm>
          <a:prstGeom prst="straightConnector1">
            <a:avLst/>
          </a:prstGeom>
          <a:ln w="57150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ál 3">
            <a:extLst>
              <a:ext uri="{FF2B5EF4-FFF2-40B4-BE49-F238E27FC236}">
                <a16:creationId xmlns:a16="http://schemas.microsoft.com/office/drawing/2014/main" id="{C5560698-7456-A353-36F7-B0A700EFB827}"/>
              </a:ext>
            </a:extLst>
          </p:cNvPr>
          <p:cNvSpPr/>
          <p:nvPr/>
        </p:nvSpPr>
        <p:spPr>
          <a:xfrm>
            <a:off x="396703" y="2498902"/>
            <a:ext cx="468320" cy="46832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sk-SK" noProof="0">
              <a:ln>
                <a:solidFill>
                  <a:srgbClr val="E46054"/>
                </a:solidFill>
              </a:ln>
              <a:solidFill>
                <a:srgbClr val="F5D102"/>
              </a:solidFill>
              <a:highlight>
                <a:srgbClr val="E45656"/>
              </a:highlight>
            </a:endParaRPr>
          </a:p>
        </p:txBody>
      </p:sp>
      <p:sp>
        <p:nvSpPr>
          <p:cNvPr id="7" name="Ovál 4">
            <a:extLst>
              <a:ext uri="{FF2B5EF4-FFF2-40B4-BE49-F238E27FC236}">
                <a16:creationId xmlns:a16="http://schemas.microsoft.com/office/drawing/2014/main" id="{220D2A35-78F6-C798-11C1-7E8B2707E9F6}"/>
              </a:ext>
            </a:extLst>
          </p:cNvPr>
          <p:cNvSpPr/>
          <p:nvPr/>
        </p:nvSpPr>
        <p:spPr>
          <a:xfrm>
            <a:off x="4909398" y="2469207"/>
            <a:ext cx="468320" cy="46832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sk-SK" noProof="0">
              <a:solidFill>
                <a:srgbClr val="F5D102"/>
              </a:solidFill>
              <a:highlight>
                <a:srgbClr val="E45656"/>
              </a:highlight>
            </a:endParaRPr>
          </a:p>
        </p:txBody>
      </p:sp>
      <p:sp>
        <p:nvSpPr>
          <p:cNvPr id="8" name="Ovál 6">
            <a:extLst>
              <a:ext uri="{FF2B5EF4-FFF2-40B4-BE49-F238E27FC236}">
                <a16:creationId xmlns:a16="http://schemas.microsoft.com/office/drawing/2014/main" id="{09359D59-F385-81B4-287B-C4C0BC8998BD}"/>
              </a:ext>
            </a:extLst>
          </p:cNvPr>
          <p:cNvSpPr/>
          <p:nvPr/>
        </p:nvSpPr>
        <p:spPr>
          <a:xfrm>
            <a:off x="7422627" y="2479594"/>
            <a:ext cx="468320" cy="46832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k-SK" noProof="0">
                <a:noFill/>
              </a:rPr>
              <a:t>&amp;</a:t>
            </a:r>
          </a:p>
        </p:txBody>
      </p:sp>
      <p:sp>
        <p:nvSpPr>
          <p:cNvPr id="9" name="BlokTextu 7">
            <a:extLst>
              <a:ext uri="{FF2B5EF4-FFF2-40B4-BE49-F238E27FC236}">
                <a16:creationId xmlns:a16="http://schemas.microsoft.com/office/drawing/2014/main" id="{A309FB61-7314-035D-2805-E66C462B3DDB}"/>
              </a:ext>
            </a:extLst>
          </p:cNvPr>
          <p:cNvSpPr txBox="1"/>
          <p:nvPr/>
        </p:nvSpPr>
        <p:spPr>
          <a:xfrm>
            <a:off x="352245" y="3032790"/>
            <a:ext cx="2404299" cy="224676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k-SK" sz="3400">
                <a:latin typeface="Overused Grotesk SemiBold" pitchFamily="50" charset="-18"/>
              </a:rPr>
              <a:t>01/2026</a:t>
            </a:r>
          </a:p>
          <a:p>
            <a:r>
              <a:rPr lang="sk-SK" sz="3400" noProof="0">
                <a:latin typeface="Overused Grotesk SemiBold" pitchFamily="50" charset="-18"/>
              </a:rPr>
              <a:t> </a:t>
            </a:r>
          </a:p>
          <a:p>
            <a:r>
              <a:rPr lang="sk-SK" sz="2400" noProof="0">
                <a:latin typeface="Overused Grotesk" pitchFamily="50" charset="-18"/>
              </a:rPr>
              <a:t>Úvodné zasadnutie poroty </a:t>
            </a:r>
            <a:endParaRPr lang="sk-SK" sz="2400" noProof="0"/>
          </a:p>
        </p:txBody>
      </p:sp>
      <p:sp>
        <p:nvSpPr>
          <p:cNvPr id="10" name="BlokTextu 8">
            <a:extLst>
              <a:ext uri="{FF2B5EF4-FFF2-40B4-BE49-F238E27FC236}">
                <a16:creationId xmlns:a16="http://schemas.microsoft.com/office/drawing/2014/main" id="{861D50F9-DD79-1734-24BD-DA5D8E12836F}"/>
              </a:ext>
            </a:extLst>
          </p:cNvPr>
          <p:cNvSpPr txBox="1"/>
          <p:nvPr/>
        </p:nvSpPr>
        <p:spPr>
          <a:xfrm>
            <a:off x="4713289" y="3032790"/>
            <a:ext cx="2115853" cy="187743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k-SK" sz="3400">
                <a:latin typeface="Overused Grotesk SemiBold" pitchFamily="50" charset="-18"/>
              </a:rPr>
              <a:t>05/2026</a:t>
            </a:r>
            <a:endParaRPr lang="sk-SK" sz="3400" noProof="0">
              <a:latin typeface="Overused Grotesk SemiBold" pitchFamily="50" charset="-18"/>
            </a:endParaRPr>
          </a:p>
          <a:p>
            <a:endParaRPr lang="sk-SK" sz="3400" noProof="0">
              <a:latin typeface="Overused Grotesk SemiBold" pitchFamily="50" charset="-18"/>
            </a:endParaRPr>
          </a:p>
          <a:p>
            <a:r>
              <a:rPr lang="sk-SK" sz="2400" noProof="0">
                <a:latin typeface="Overused Grotesk" pitchFamily="50" charset="-18"/>
              </a:rPr>
              <a:t>Odovzdanie prvého kola</a:t>
            </a:r>
          </a:p>
        </p:txBody>
      </p:sp>
      <p:sp>
        <p:nvSpPr>
          <p:cNvPr id="12" name="Ovál 10">
            <a:extLst>
              <a:ext uri="{FF2B5EF4-FFF2-40B4-BE49-F238E27FC236}">
                <a16:creationId xmlns:a16="http://schemas.microsoft.com/office/drawing/2014/main" id="{38E8A496-2516-8875-9560-780377D249EC}"/>
              </a:ext>
            </a:extLst>
          </p:cNvPr>
          <p:cNvSpPr/>
          <p:nvPr/>
        </p:nvSpPr>
        <p:spPr>
          <a:xfrm>
            <a:off x="9702538" y="2479594"/>
            <a:ext cx="468320" cy="46832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sk-SK" noProof="0">
              <a:noFill/>
            </a:endParaRPr>
          </a:p>
        </p:txBody>
      </p:sp>
      <p:sp>
        <p:nvSpPr>
          <p:cNvPr id="15" name="BlokTextu 8">
            <a:extLst>
              <a:ext uri="{FF2B5EF4-FFF2-40B4-BE49-F238E27FC236}">
                <a16:creationId xmlns:a16="http://schemas.microsoft.com/office/drawing/2014/main" id="{38D083A8-DA8F-E4F1-2DB8-4E22E4A71653}"/>
              </a:ext>
            </a:extLst>
          </p:cNvPr>
          <p:cNvSpPr txBox="1"/>
          <p:nvPr/>
        </p:nvSpPr>
        <p:spPr>
          <a:xfrm>
            <a:off x="7325973" y="3032789"/>
            <a:ext cx="2115853" cy="187743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k-SK" sz="3400">
                <a:latin typeface="Overused Grotesk SemiBold" pitchFamily="50" charset="-18"/>
              </a:rPr>
              <a:t>09/2026</a:t>
            </a:r>
            <a:endParaRPr lang="sk-SK" sz="3400" noProof="0">
              <a:latin typeface="Overused Grotesk SemiBold" pitchFamily="50" charset="-18"/>
            </a:endParaRPr>
          </a:p>
          <a:p>
            <a:endParaRPr lang="sk-SK" sz="3400" noProof="0">
              <a:latin typeface="Overused Grotesk SemiBold" pitchFamily="50" charset="-18"/>
            </a:endParaRPr>
          </a:p>
          <a:p>
            <a:r>
              <a:rPr lang="sk-SK" sz="2400" noProof="0">
                <a:latin typeface="Overused Grotesk" pitchFamily="50" charset="-18"/>
              </a:rPr>
              <a:t>Odovzdanie druhého kola</a:t>
            </a:r>
          </a:p>
        </p:txBody>
      </p:sp>
      <p:sp>
        <p:nvSpPr>
          <p:cNvPr id="16" name="BlokTextu 8">
            <a:extLst>
              <a:ext uri="{FF2B5EF4-FFF2-40B4-BE49-F238E27FC236}">
                <a16:creationId xmlns:a16="http://schemas.microsoft.com/office/drawing/2014/main" id="{0058323D-23EF-E017-A6DF-EA1D435F4BE8}"/>
              </a:ext>
            </a:extLst>
          </p:cNvPr>
          <p:cNvSpPr txBox="1"/>
          <p:nvPr/>
        </p:nvSpPr>
        <p:spPr>
          <a:xfrm>
            <a:off x="9460631" y="3032788"/>
            <a:ext cx="2115853" cy="187743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k-SK" sz="3400">
                <a:latin typeface="Overused Grotesk SemiBold" pitchFamily="50" charset="-18"/>
              </a:rPr>
              <a:t>11/2026</a:t>
            </a:r>
            <a:endParaRPr lang="sk-SK" sz="3400" noProof="0">
              <a:latin typeface="Overused Grotesk SemiBold" pitchFamily="50" charset="-18"/>
            </a:endParaRPr>
          </a:p>
          <a:p>
            <a:endParaRPr lang="sk-SK" sz="3400" noProof="0">
              <a:latin typeface="Overused Grotesk SemiBold" pitchFamily="50" charset="-18"/>
            </a:endParaRPr>
          </a:p>
          <a:p>
            <a:r>
              <a:rPr lang="sk-SK" sz="2400" noProof="0">
                <a:latin typeface="Overused Grotesk" pitchFamily="50" charset="-18"/>
              </a:rPr>
              <a:t>Zverejnenie víťaza</a:t>
            </a:r>
          </a:p>
        </p:txBody>
      </p:sp>
      <p:sp>
        <p:nvSpPr>
          <p:cNvPr id="22" name="BlokTextu 1">
            <a:extLst>
              <a:ext uri="{FF2B5EF4-FFF2-40B4-BE49-F238E27FC236}">
                <a16:creationId xmlns:a16="http://schemas.microsoft.com/office/drawing/2014/main" id="{12114B7A-2344-6672-911E-B804B16CF224}"/>
              </a:ext>
            </a:extLst>
          </p:cNvPr>
          <p:cNvSpPr txBox="1"/>
          <p:nvPr/>
        </p:nvSpPr>
        <p:spPr>
          <a:xfrm>
            <a:off x="3904623" y="381918"/>
            <a:ext cx="791590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sk-SK" sz="3600">
                <a:latin typeface="Overused Grotesk SemiBold" pitchFamily="50" charset="-18"/>
              </a:rPr>
              <a:t>HARMONOGRAM</a:t>
            </a:r>
          </a:p>
          <a:p>
            <a:pPr algn="r">
              <a:buNone/>
            </a:pPr>
            <a:r>
              <a:rPr lang="sk-SK" sz="2800">
                <a:latin typeface="Overused Grotesk" pitchFamily="50" charset="-18"/>
              </a:rPr>
              <a:t>súťaže</a:t>
            </a:r>
          </a:p>
        </p:txBody>
      </p:sp>
      <p:sp>
        <p:nvSpPr>
          <p:cNvPr id="2" name="Ovál 4">
            <a:extLst>
              <a:ext uri="{FF2B5EF4-FFF2-40B4-BE49-F238E27FC236}">
                <a16:creationId xmlns:a16="http://schemas.microsoft.com/office/drawing/2014/main" id="{17384C88-AB88-1531-1C15-7A0673B2FD89}"/>
              </a:ext>
            </a:extLst>
          </p:cNvPr>
          <p:cNvSpPr/>
          <p:nvPr/>
        </p:nvSpPr>
        <p:spPr>
          <a:xfrm>
            <a:off x="2477356" y="2469207"/>
            <a:ext cx="468320" cy="46832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sk-SK" noProof="0">
              <a:solidFill>
                <a:srgbClr val="F5D102"/>
              </a:solidFill>
              <a:highlight>
                <a:srgbClr val="E45656"/>
              </a:highlight>
            </a:endParaRPr>
          </a:p>
        </p:txBody>
      </p:sp>
      <p:sp>
        <p:nvSpPr>
          <p:cNvPr id="3" name="BlokTextu 8">
            <a:extLst>
              <a:ext uri="{FF2B5EF4-FFF2-40B4-BE49-F238E27FC236}">
                <a16:creationId xmlns:a16="http://schemas.microsoft.com/office/drawing/2014/main" id="{20701553-A708-6441-7E91-BF824A98AD63}"/>
              </a:ext>
            </a:extLst>
          </p:cNvPr>
          <p:cNvSpPr txBox="1"/>
          <p:nvPr/>
        </p:nvSpPr>
        <p:spPr>
          <a:xfrm>
            <a:off x="2281247" y="3032790"/>
            <a:ext cx="2115853" cy="187743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k-SK" sz="3400">
                <a:latin typeface="Overused Grotesk SemiBold" pitchFamily="50" charset="-18"/>
              </a:rPr>
              <a:t>02/2026</a:t>
            </a:r>
            <a:endParaRPr lang="sk-SK" sz="3400" noProof="0">
              <a:latin typeface="Overused Grotesk SemiBold" pitchFamily="50" charset="-18"/>
            </a:endParaRPr>
          </a:p>
          <a:p>
            <a:endParaRPr lang="sk-SK" sz="3400" noProof="0">
              <a:latin typeface="Overused Grotesk SemiBold" pitchFamily="50" charset="-18"/>
            </a:endParaRPr>
          </a:p>
          <a:p>
            <a:r>
              <a:rPr lang="sk-SK" sz="2400" noProof="0">
                <a:latin typeface="Overused Grotesk" pitchFamily="50" charset="-18"/>
              </a:rPr>
              <a:t>Vyhlásenie súťaže</a:t>
            </a:r>
          </a:p>
        </p:txBody>
      </p:sp>
      <p:sp>
        <p:nvSpPr>
          <p:cNvPr id="11" name="Obdĺžnik 10">
            <a:extLst>
              <a:ext uri="{FF2B5EF4-FFF2-40B4-BE49-F238E27FC236}">
                <a16:creationId xmlns:a16="http://schemas.microsoft.com/office/drawing/2014/main" id="{D32D2E9E-8986-F601-58F3-4FE7713D0A01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noFill/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0683947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2FF77122-25DE-7509-1D55-3437F9CA0C2C}"/>
              </a:ext>
            </a:extLst>
          </p:cNvPr>
          <p:cNvCxnSpPr>
            <a:cxnSpLocks/>
            <a:stCxn id="59" idx="4"/>
            <a:endCxn id="68" idx="4"/>
          </p:cNvCxnSpPr>
          <p:nvPr/>
        </p:nvCxnSpPr>
        <p:spPr>
          <a:xfrm flipH="1">
            <a:off x="10066501" y="3919416"/>
            <a:ext cx="18962" cy="1796190"/>
          </a:xfrm>
          <a:prstGeom prst="line">
            <a:avLst/>
          </a:prstGeom>
          <a:ln w="57150">
            <a:solidFill>
              <a:srgbClr val="303188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Rovná spojovacia šípka 2">
            <a:extLst>
              <a:ext uri="{FF2B5EF4-FFF2-40B4-BE49-F238E27FC236}">
                <a16:creationId xmlns:a16="http://schemas.microsoft.com/office/drawing/2014/main" id="{8C778E64-AEBC-12B7-064E-437FAB610099}"/>
              </a:ext>
            </a:extLst>
          </p:cNvPr>
          <p:cNvCxnSpPr>
            <a:cxnSpLocks/>
          </p:cNvCxnSpPr>
          <p:nvPr/>
        </p:nvCxnSpPr>
        <p:spPr>
          <a:xfrm flipV="1">
            <a:off x="754499" y="3708577"/>
            <a:ext cx="10964325" cy="605"/>
          </a:xfrm>
          <a:prstGeom prst="straightConnector1">
            <a:avLst/>
          </a:prstGeom>
          <a:ln w="9525">
            <a:solidFill>
              <a:srgbClr val="303188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BlokTextu 7">
            <a:extLst>
              <a:ext uri="{FF2B5EF4-FFF2-40B4-BE49-F238E27FC236}">
                <a16:creationId xmlns:a16="http://schemas.microsoft.com/office/drawing/2014/main" id="{EA9D38D7-D1B7-94B0-011E-33BA0B9475A4}"/>
              </a:ext>
            </a:extLst>
          </p:cNvPr>
          <p:cNvSpPr txBox="1"/>
          <p:nvPr/>
        </p:nvSpPr>
        <p:spPr>
          <a:xfrm>
            <a:off x="1318626" y="3988354"/>
            <a:ext cx="1512227" cy="89255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k-SK" sz="1400" b="1">
                <a:solidFill>
                  <a:srgbClr val="303188"/>
                </a:solidFill>
                <a:latin typeface="Overused Grotesk SemiBold" pitchFamily="50" charset="-18"/>
              </a:rPr>
              <a:t>02/2026</a:t>
            </a:r>
            <a:endParaRPr lang="sk-SK" sz="1400" b="1" noProof="0">
              <a:solidFill>
                <a:srgbClr val="303188"/>
              </a:solidFill>
              <a:latin typeface="Overused Grotesk SemiBold" pitchFamily="50" charset="-18"/>
            </a:endParaRPr>
          </a:p>
          <a:p>
            <a:pPr>
              <a:spcBef>
                <a:spcPts val="1200"/>
              </a:spcBef>
            </a:pPr>
            <a:r>
              <a:rPr lang="sk-SK" sz="1400">
                <a:solidFill>
                  <a:srgbClr val="303188"/>
                </a:solidFill>
                <a:latin typeface="Overused Grotesk" pitchFamily="50" charset="-18"/>
              </a:rPr>
              <a:t>VYHLÁSENIE SÚŤAŽE</a:t>
            </a:r>
            <a:endParaRPr lang="sk-SK" sz="1400" noProof="0">
              <a:solidFill>
                <a:srgbClr val="303188"/>
              </a:solidFill>
            </a:endParaRPr>
          </a:p>
        </p:txBody>
      </p:sp>
      <p:sp>
        <p:nvSpPr>
          <p:cNvPr id="16" name="BlokTextu 8">
            <a:extLst>
              <a:ext uri="{FF2B5EF4-FFF2-40B4-BE49-F238E27FC236}">
                <a16:creationId xmlns:a16="http://schemas.microsoft.com/office/drawing/2014/main" id="{0FCDAEEF-6805-2114-CFAC-955A39BB3C34}"/>
              </a:ext>
            </a:extLst>
          </p:cNvPr>
          <p:cNvSpPr txBox="1"/>
          <p:nvPr/>
        </p:nvSpPr>
        <p:spPr>
          <a:xfrm>
            <a:off x="7282976" y="3988794"/>
            <a:ext cx="1286890" cy="104644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sk-SK" sz="1400" b="1">
                <a:solidFill>
                  <a:srgbClr val="303188"/>
                </a:solidFill>
                <a:latin typeface="Overused Grotesk SemiBold" pitchFamily="50" charset="-18"/>
              </a:rPr>
              <a:t>11/2026</a:t>
            </a:r>
          </a:p>
          <a:p>
            <a:pPr algn="r">
              <a:spcBef>
                <a:spcPts val="1200"/>
              </a:spcBef>
            </a:pPr>
            <a:r>
              <a:rPr lang="sk-SK" sz="1400">
                <a:solidFill>
                  <a:srgbClr val="303188"/>
                </a:solidFill>
                <a:latin typeface="Overused Grotesk" pitchFamily="50" charset="-18"/>
              </a:rPr>
              <a:t>ZVEREJNENIE </a:t>
            </a:r>
          </a:p>
          <a:p>
            <a:pPr algn="r">
              <a:spcBef>
                <a:spcPts val="1200"/>
              </a:spcBef>
            </a:pPr>
            <a:r>
              <a:rPr lang="sk-SK" sz="1400">
                <a:solidFill>
                  <a:srgbClr val="303188"/>
                </a:solidFill>
                <a:latin typeface="Overused Grotesk" pitchFamily="50" charset="-18"/>
              </a:rPr>
              <a:t>VÍŤAZA</a:t>
            </a:r>
          </a:p>
        </p:txBody>
      </p:sp>
      <p:sp>
        <p:nvSpPr>
          <p:cNvPr id="17" name="BlokTextu 8">
            <a:extLst>
              <a:ext uri="{FF2B5EF4-FFF2-40B4-BE49-F238E27FC236}">
                <a16:creationId xmlns:a16="http://schemas.microsoft.com/office/drawing/2014/main" id="{94718EF5-95C2-05C0-0310-4E89B59E50E4}"/>
              </a:ext>
            </a:extLst>
          </p:cNvPr>
          <p:cNvSpPr txBox="1"/>
          <p:nvPr/>
        </p:nvSpPr>
        <p:spPr>
          <a:xfrm>
            <a:off x="8452472" y="3995032"/>
            <a:ext cx="1611173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sk-SK" sz="1400" b="1">
                <a:solidFill>
                  <a:srgbClr val="303188"/>
                </a:solidFill>
                <a:latin typeface="Overused Grotesk SemiBold" pitchFamily="50" charset="-18"/>
              </a:rPr>
              <a:t>03/2027</a:t>
            </a:r>
          </a:p>
          <a:p>
            <a:pPr algn="r">
              <a:spcBef>
                <a:spcPts val="1200"/>
              </a:spcBef>
            </a:pPr>
            <a:r>
              <a:rPr lang="sk-SK" sz="1400">
                <a:solidFill>
                  <a:srgbClr val="303188"/>
                </a:solidFill>
                <a:latin typeface="Overused Grotesk" pitchFamily="50" charset="-18"/>
              </a:rPr>
              <a:t>DOPRACOVANIE </a:t>
            </a:r>
            <a:r>
              <a:rPr lang="en-US" sz="1400">
                <a:solidFill>
                  <a:srgbClr val="303188"/>
                </a:solidFill>
                <a:latin typeface="Overused Grotesk" pitchFamily="50" charset="-18"/>
              </a:rPr>
              <a:t>V</a:t>
            </a:r>
            <a:r>
              <a:rPr lang="sk-SK" sz="1400">
                <a:solidFill>
                  <a:srgbClr val="303188"/>
                </a:solidFill>
                <a:latin typeface="Overused Grotesk" pitchFamily="50" charset="-18"/>
              </a:rPr>
              <a:t>ÝKRESU REGULÁCIE ZO SÚŤAŽE</a:t>
            </a:r>
          </a:p>
        </p:txBody>
      </p:sp>
      <p:sp>
        <p:nvSpPr>
          <p:cNvPr id="18" name="BlokTextu 8">
            <a:extLst>
              <a:ext uri="{FF2B5EF4-FFF2-40B4-BE49-F238E27FC236}">
                <a16:creationId xmlns:a16="http://schemas.microsoft.com/office/drawing/2014/main" id="{9AE830AB-DFA2-3687-EBD5-DAF6D48725D2}"/>
              </a:ext>
            </a:extLst>
          </p:cNvPr>
          <p:cNvSpPr txBox="1"/>
          <p:nvPr/>
        </p:nvSpPr>
        <p:spPr>
          <a:xfrm>
            <a:off x="9791880" y="3990823"/>
            <a:ext cx="1829881" cy="89255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sk-SK" sz="1400" b="1">
                <a:solidFill>
                  <a:srgbClr val="303188"/>
                </a:solidFill>
                <a:latin typeface="Overused Grotesk SemiBold" pitchFamily="50" charset="-18"/>
              </a:rPr>
              <a:t>04-09/2027</a:t>
            </a:r>
          </a:p>
          <a:p>
            <a:pPr algn="r">
              <a:spcBef>
                <a:spcPts val="1200"/>
              </a:spcBef>
            </a:pPr>
            <a:r>
              <a:rPr lang="en-US" sz="1400">
                <a:solidFill>
                  <a:srgbClr val="303188"/>
                </a:solidFill>
                <a:latin typeface="Overused Grotesk" pitchFamily="50" charset="-18"/>
              </a:rPr>
              <a:t>DOPRACOVANIE MASTERPLANU</a:t>
            </a:r>
            <a:endParaRPr lang="sk-SK" sz="1400">
              <a:solidFill>
                <a:srgbClr val="303188"/>
              </a:solidFill>
              <a:latin typeface="Overused Grotesk" pitchFamily="50" charset="-18"/>
            </a:endParaRPr>
          </a:p>
        </p:txBody>
      </p:sp>
      <p:sp>
        <p:nvSpPr>
          <p:cNvPr id="19" name="Ovál 4">
            <a:extLst>
              <a:ext uri="{FF2B5EF4-FFF2-40B4-BE49-F238E27FC236}">
                <a16:creationId xmlns:a16="http://schemas.microsoft.com/office/drawing/2014/main" id="{19285894-C453-D9FB-1FE4-649B17FEDEDC}"/>
              </a:ext>
            </a:extLst>
          </p:cNvPr>
          <p:cNvSpPr/>
          <p:nvPr/>
        </p:nvSpPr>
        <p:spPr>
          <a:xfrm>
            <a:off x="1380896" y="3590393"/>
            <a:ext cx="316073" cy="316073"/>
          </a:xfrm>
          <a:prstGeom prst="ellipse">
            <a:avLst/>
          </a:prstGeom>
          <a:solidFill>
            <a:srgbClr val="303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sk-SK" noProof="0">
              <a:solidFill>
                <a:srgbClr val="F5D102"/>
              </a:solidFill>
              <a:highlight>
                <a:srgbClr val="E45656"/>
              </a:highlight>
            </a:endParaRPr>
          </a:p>
        </p:txBody>
      </p:sp>
      <p:cxnSp>
        <p:nvCxnSpPr>
          <p:cNvPr id="26" name="Rovná spojovacia šípka 2">
            <a:extLst>
              <a:ext uri="{FF2B5EF4-FFF2-40B4-BE49-F238E27FC236}">
                <a16:creationId xmlns:a16="http://schemas.microsoft.com/office/drawing/2014/main" id="{AAEF6F8F-A812-0F8E-C171-2E50400E0F63}"/>
              </a:ext>
            </a:extLst>
          </p:cNvPr>
          <p:cNvCxnSpPr>
            <a:cxnSpLocks/>
          </p:cNvCxnSpPr>
          <p:nvPr/>
        </p:nvCxnSpPr>
        <p:spPr>
          <a:xfrm>
            <a:off x="1089949" y="1648833"/>
            <a:ext cx="10628875" cy="0"/>
          </a:xfrm>
          <a:prstGeom prst="straightConnector1">
            <a:avLst/>
          </a:prstGeom>
          <a:ln w="9525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BlokTextu 7">
            <a:extLst>
              <a:ext uri="{FF2B5EF4-FFF2-40B4-BE49-F238E27FC236}">
                <a16:creationId xmlns:a16="http://schemas.microsoft.com/office/drawing/2014/main" id="{9B3F56C6-BD8F-9BFA-DC22-90BB159DFE10}"/>
              </a:ext>
            </a:extLst>
          </p:cNvPr>
          <p:cNvSpPr txBox="1"/>
          <p:nvPr/>
        </p:nvSpPr>
        <p:spPr>
          <a:xfrm>
            <a:off x="1972410" y="1902881"/>
            <a:ext cx="1407367" cy="110799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k-SK" sz="1400" b="1">
                <a:latin typeface="Overused Grotesk"/>
              </a:rPr>
              <a:t>03 /2026</a:t>
            </a:r>
            <a:endParaRPr lang="sk-SK" sz="1400" b="1" noProof="0">
              <a:latin typeface="Overused Grotesk"/>
            </a:endParaRPr>
          </a:p>
          <a:p>
            <a:pPr>
              <a:spcBef>
                <a:spcPts val="1200"/>
              </a:spcBef>
            </a:pPr>
            <a:r>
              <a:rPr lang="sk-SK" sz="1400">
                <a:latin typeface="Overused Grotesk"/>
              </a:rPr>
              <a:t>SPRACOVANIE NÁVRHU </a:t>
            </a:r>
            <a:r>
              <a:rPr lang="sk-SK" sz="1400" err="1">
                <a:latin typeface="Overused Grotesk"/>
              </a:rPr>
              <a:t>ZaD</a:t>
            </a:r>
            <a:r>
              <a:rPr lang="sk-SK" sz="1400">
                <a:latin typeface="Overused Grotesk"/>
              </a:rPr>
              <a:t> ÚPN BA</a:t>
            </a:r>
          </a:p>
        </p:txBody>
      </p:sp>
      <p:sp>
        <p:nvSpPr>
          <p:cNvPr id="30" name="BlokTextu 8">
            <a:extLst>
              <a:ext uri="{FF2B5EF4-FFF2-40B4-BE49-F238E27FC236}">
                <a16:creationId xmlns:a16="http://schemas.microsoft.com/office/drawing/2014/main" id="{4CC4FFFD-F678-694B-8467-5A5FDF43FD69}"/>
              </a:ext>
            </a:extLst>
          </p:cNvPr>
          <p:cNvSpPr txBox="1"/>
          <p:nvPr/>
        </p:nvSpPr>
        <p:spPr>
          <a:xfrm>
            <a:off x="6308541" y="1902881"/>
            <a:ext cx="1407367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k-SK" sz="1400" b="1">
                <a:latin typeface="Overused Grotesk"/>
              </a:rPr>
              <a:t>07/2026</a:t>
            </a:r>
          </a:p>
          <a:p>
            <a:pPr>
              <a:spcBef>
                <a:spcPts val="1200"/>
              </a:spcBef>
            </a:pPr>
            <a:r>
              <a:rPr lang="sk-SK" sz="1400">
                <a:latin typeface="Overused Grotesk"/>
              </a:rPr>
              <a:t>VYPRACOVANIE UPRAVENÉHO NÁVRHU </a:t>
            </a:r>
            <a:r>
              <a:rPr lang="sk-SK" sz="1400" err="1">
                <a:latin typeface="Overused Grotesk"/>
              </a:rPr>
              <a:t>ZaD</a:t>
            </a:r>
            <a:r>
              <a:rPr lang="sk-SK" sz="1400">
                <a:latin typeface="Overused Grotesk"/>
              </a:rPr>
              <a:t> ÚPN BA</a:t>
            </a:r>
          </a:p>
        </p:txBody>
      </p:sp>
      <p:sp>
        <p:nvSpPr>
          <p:cNvPr id="32" name="BlokTextu 8">
            <a:extLst>
              <a:ext uri="{FF2B5EF4-FFF2-40B4-BE49-F238E27FC236}">
                <a16:creationId xmlns:a16="http://schemas.microsoft.com/office/drawing/2014/main" id="{D54040B3-CA72-4170-6FEE-34BC4799733B}"/>
              </a:ext>
            </a:extLst>
          </p:cNvPr>
          <p:cNvSpPr txBox="1"/>
          <p:nvPr/>
        </p:nvSpPr>
        <p:spPr>
          <a:xfrm>
            <a:off x="10176247" y="1895117"/>
            <a:ext cx="1632761" cy="110799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k-SK" sz="1400" b="1">
                <a:latin typeface="Overused Grotesk"/>
              </a:rPr>
              <a:t>03/2027</a:t>
            </a:r>
          </a:p>
          <a:p>
            <a:pPr>
              <a:spcBef>
                <a:spcPts val="1200"/>
              </a:spcBef>
            </a:pPr>
            <a:r>
              <a:rPr lang="sk-SK" sz="1400">
                <a:latin typeface="Overused Grotesk"/>
              </a:rPr>
              <a:t>NADOBUDNUTIE ÚČINNOSTI </a:t>
            </a:r>
            <a:r>
              <a:rPr lang="sk-SK" sz="1400" err="1">
                <a:latin typeface="Overused Grotesk"/>
              </a:rPr>
              <a:t>ZaD</a:t>
            </a:r>
            <a:r>
              <a:rPr lang="sk-SK" sz="1400">
                <a:latin typeface="Overused Grotesk"/>
              </a:rPr>
              <a:t> ÚPN BA</a:t>
            </a:r>
          </a:p>
        </p:txBody>
      </p:sp>
      <p:sp>
        <p:nvSpPr>
          <p:cNvPr id="35" name="BlokTextu 8">
            <a:extLst>
              <a:ext uri="{FF2B5EF4-FFF2-40B4-BE49-F238E27FC236}">
                <a16:creationId xmlns:a16="http://schemas.microsoft.com/office/drawing/2014/main" id="{1BC6151C-AFF1-3AD5-CA18-3C9FA682D30C}"/>
              </a:ext>
            </a:extLst>
          </p:cNvPr>
          <p:cNvSpPr txBox="1"/>
          <p:nvPr/>
        </p:nvSpPr>
        <p:spPr>
          <a:xfrm>
            <a:off x="8385472" y="1902881"/>
            <a:ext cx="1638031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b="1">
                <a:latin typeface="Overused Grotesk" pitchFamily="50" charset="-18"/>
              </a:rPr>
              <a:t>11</a:t>
            </a:r>
            <a:r>
              <a:rPr lang="sk-SK" sz="1400" b="1">
                <a:latin typeface="Overused Grotesk" pitchFamily="50" charset="-18"/>
              </a:rPr>
              <a:t>/2026</a:t>
            </a:r>
          </a:p>
          <a:p>
            <a:pPr>
              <a:spcBef>
                <a:spcPts val="1200"/>
              </a:spcBef>
            </a:pPr>
            <a:r>
              <a:rPr lang="sk-SK" sz="1400">
                <a:latin typeface="Overused Grotesk" pitchFamily="50" charset="-18"/>
              </a:rPr>
              <a:t>PREDLOŽENIE </a:t>
            </a:r>
            <a:r>
              <a:rPr lang="sk-SK" sz="1400" err="1">
                <a:latin typeface="Overused Grotesk" pitchFamily="50" charset="-18"/>
              </a:rPr>
              <a:t>ZaD</a:t>
            </a:r>
            <a:r>
              <a:rPr lang="sk-SK" sz="1400">
                <a:latin typeface="Overused Grotesk" pitchFamily="50" charset="-18"/>
              </a:rPr>
              <a:t> UPN BA ORGANOM SAMOSPRÁVY NA SCHVAĽOVANIE</a:t>
            </a:r>
          </a:p>
        </p:txBody>
      </p:sp>
      <p:cxnSp>
        <p:nvCxnSpPr>
          <p:cNvPr id="37" name="Rovná spojovacia šípka 2">
            <a:extLst>
              <a:ext uri="{FF2B5EF4-FFF2-40B4-BE49-F238E27FC236}">
                <a16:creationId xmlns:a16="http://schemas.microsoft.com/office/drawing/2014/main" id="{D7C977D8-B91F-4806-3048-34FA4B798AF0}"/>
              </a:ext>
            </a:extLst>
          </p:cNvPr>
          <p:cNvCxnSpPr>
            <a:cxnSpLocks/>
          </p:cNvCxnSpPr>
          <p:nvPr/>
        </p:nvCxnSpPr>
        <p:spPr>
          <a:xfrm>
            <a:off x="754499" y="5558101"/>
            <a:ext cx="10907321" cy="0"/>
          </a:xfrm>
          <a:prstGeom prst="straightConnector1">
            <a:avLst/>
          </a:prstGeom>
          <a:ln w="9525">
            <a:solidFill>
              <a:srgbClr val="E45656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BlokTextu 7">
            <a:extLst>
              <a:ext uri="{FF2B5EF4-FFF2-40B4-BE49-F238E27FC236}">
                <a16:creationId xmlns:a16="http://schemas.microsoft.com/office/drawing/2014/main" id="{1A1AB28D-043C-397A-1A31-9584DD770547}"/>
              </a:ext>
            </a:extLst>
          </p:cNvPr>
          <p:cNvSpPr txBox="1"/>
          <p:nvPr/>
        </p:nvSpPr>
        <p:spPr>
          <a:xfrm>
            <a:off x="3904623" y="5784752"/>
            <a:ext cx="3510113" cy="67710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sk-SK" sz="1400" b="1">
                <a:solidFill>
                  <a:srgbClr val="E45656"/>
                </a:solidFill>
                <a:latin typeface="Overused Grotesk"/>
              </a:rPr>
              <a:t>10/2026</a:t>
            </a:r>
            <a:endParaRPr lang="sk-SK" sz="1400" b="1" noProof="0">
              <a:solidFill>
                <a:srgbClr val="E45656"/>
              </a:solidFill>
              <a:latin typeface="Overused Grotesk"/>
            </a:endParaRPr>
          </a:p>
          <a:p>
            <a:pPr algn="r">
              <a:spcBef>
                <a:spcPts val="1200"/>
              </a:spcBef>
            </a:pPr>
            <a:r>
              <a:rPr lang="sk-SK" sz="1400">
                <a:solidFill>
                  <a:srgbClr val="E45656"/>
                </a:solidFill>
                <a:latin typeface="Overused Grotesk"/>
              </a:rPr>
              <a:t>PLÁNOVACIA ZMLUVA - PODPIS</a:t>
            </a:r>
          </a:p>
        </p:txBody>
      </p:sp>
      <p:sp>
        <p:nvSpPr>
          <p:cNvPr id="41" name="BlokTextu 8">
            <a:extLst>
              <a:ext uri="{FF2B5EF4-FFF2-40B4-BE49-F238E27FC236}">
                <a16:creationId xmlns:a16="http://schemas.microsoft.com/office/drawing/2014/main" id="{63E5FDBA-80BB-405E-99C1-40DC9F52EDCE}"/>
              </a:ext>
            </a:extLst>
          </p:cNvPr>
          <p:cNvSpPr txBox="1"/>
          <p:nvPr/>
        </p:nvSpPr>
        <p:spPr>
          <a:xfrm>
            <a:off x="8355627" y="5786071"/>
            <a:ext cx="1881855" cy="89255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sk-SK" sz="1400" b="1">
                <a:solidFill>
                  <a:srgbClr val="E45656"/>
                </a:solidFill>
                <a:latin typeface="Overused Grotesk"/>
              </a:rPr>
              <a:t>03/2027</a:t>
            </a:r>
          </a:p>
          <a:p>
            <a:pPr algn="r">
              <a:spcBef>
                <a:spcPts val="1200"/>
              </a:spcBef>
            </a:pPr>
            <a:r>
              <a:rPr lang="sk-SK" sz="1400">
                <a:solidFill>
                  <a:srgbClr val="E45656"/>
                </a:solidFill>
                <a:latin typeface="Overused Grotesk"/>
              </a:rPr>
              <a:t>PLÁN. ZMLUVA aktualizácia 01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4A383C13-F2C6-5598-0734-593E602C7B51}"/>
              </a:ext>
            </a:extLst>
          </p:cNvPr>
          <p:cNvCxnSpPr>
            <a:cxnSpLocks/>
          </p:cNvCxnSpPr>
          <p:nvPr/>
        </p:nvCxnSpPr>
        <p:spPr>
          <a:xfrm>
            <a:off x="7187966" y="3708577"/>
            <a:ext cx="0" cy="1849524"/>
          </a:xfrm>
          <a:prstGeom prst="line">
            <a:avLst/>
          </a:prstGeom>
          <a:ln w="57150">
            <a:solidFill>
              <a:srgbClr val="E45656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Ovál 4">
            <a:extLst>
              <a:ext uri="{FF2B5EF4-FFF2-40B4-BE49-F238E27FC236}">
                <a16:creationId xmlns:a16="http://schemas.microsoft.com/office/drawing/2014/main" id="{ACCDA210-3B64-E5B3-A36F-05AA91852F37}"/>
              </a:ext>
            </a:extLst>
          </p:cNvPr>
          <p:cNvSpPr/>
          <p:nvPr/>
        </p:nvSpPr>
        <p:spPr>
          <a:xfrm>
            <a:off x="8173286" y="3590393"/>
            <a:ext cx="316073" cy="316073"/>
          </a:xfrm>
          <a:prstGeom prst="ellipse">
            <a:avLst/>
          </a:prstGeom>
          <a:solidFill>
            <a:srgbClr val="303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sk-SK" noProof="0">
              <a:solidFill>
                <a:srgbClr val="F5D102"/>
              </a:solidFill>
              <a:highlight>
                <a:srgbClr val="E45656"/>
              </a:highlight>
            </a:endParaRPr>
          </a:p>
        </p:txBody>
      </p:sp>
      <p:sp>
        <p:nvSpPr>
          <p:cNvPr id="59" name="Ovál 4">
            <a:extLst>
              <a:ext uri="{FF2B5EF4-FFF2-40B4-BE49-F238E27FC236}">
                <a16:creationId xmlns:a16="http://schemas.microsoft.com/office/drawing/2014/main" id="{B600E05E-6ED2-2BC1-3374-05ED21C4C8AE}"/>
              </a:ext>
            </a:extLst>
          </p:cNvPr>
          <p:cNvSpPr/>
          <p:nvPr/>
        </p:nvSpPr>
        <p:spPr>
          <a:xfrm>
            <a:off x="9927426" y="3603343"/>
            <a:ext cx="316073" cy="316073"/>
          </a:xfrm>
          <a:prstGeom prst="ellipse">
            <a:avLst/>
          </a:prstGeom>
          <a:solidFill>
            <a:srgbClr val="303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sk-SK" noProof="0">
              <a:solidFill>
                <a:srgbClr val="F5D102"/>
              </a:solidFill>
              <a:highlight>
                <a:srgbClr val="E45656"/>
              </a:highlight>
            </a:endParaRPr>
          </a:p>
        </p:txBody>
      </p:sp>
      <p:sp>
        <p:nvSpPr>
          <p:cNvPr id="61" name="Ovál 4">
            <a:extLst>
              <a:ext uri="{FF2B5EF4-FFF2-40B4-BE49-F238E27FC236}">
                <a16:creationId xmlns:a16="http://schemas.microsoft.com/office/drawing/2014/main" id="{0973C981-E1A4-0240-F7D2-321FA8975E80}"/>
              </a:ext>
            </a:extLst>
          </p:cNvPr>
          <p:cNvSpPr/>
          <p:nvPr/>
        </p:nvSpPr>
        <p:spPr>
          <a:xfrm>
            <a:off x="2013487" y="1494049"/>
            <a:ext cx="316073" cy="31607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sk-SK" noProof="0">
              <a:solidFill>
                <a:srgbClr val="F5D102"/>
              </a:solidFill>
              <a:highlight>
                <a:srgbClr val="E45656"/>
              </a:highlight>
            </a:endParaRPr>
          </a:p>
        </p:txBody>
      </p:sp>
      <p:sp>
        <p:nvSpPr>
          <p:cNvPr id="63" name="Ovál 4">
            <a:extLst>
              <a:ext uri="{FF2B5EF4-FFF2-40B4-BE49-F238E27FC236}">
                <a16:creationId xmlns:a16="http://schemas.microsoft.com/office/drawing/2014/main" id="{9CD9234B-7AB8-6DA2-D285-90A6AE2EBFD7}"/>
              </a:ext>
            </a:extLst>
          </p:cNvPr>
          <p:cNvSpPr/>
          <p:nvPr/>
        </p:nvSpPr>
        <p:spPr>
          <a:xfrm>
            <a:off x="6316479" y="1494049"/>
            <a:ext cx="316073" cy="31607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sk-SK" noProof="0">
              <a:solidFill>
                <a:srgbClr val="F5D102"/>
              </a:solidFill>
              <a:highlight>
                <a:srgbClr val="E45656"/>
              </a:highlight>
            </a:endParaRPr>
          </a:p>
        </p:txBody>
      </p:sp>
      <p:sp>
        <p:nvSpPr>
          <p:cNvPr id="65" name="Ovál 4">
            <a:extLst>
              <a:ext uri="{FF2B5EF4-FFF2-40B4-BE49-F238E27FC236}">
                <a16:creationId xmlns:a16="http://schemas.microsoft.com/office/drawing/2014/main" id="{2CF5220D-98A3-159C-F4A9-9B63B3AE5068}"/>
              </a:ext>
            </a:extLst>
          </p:cNvPr>
          <p:cNvSpPr/>
          <p:nvPr/>
        </p:nvSpPr>
        <p:spPr>
          <a:xfrm>
            <a:off x="10176247" y="1494049"/>
            <a:ext cx="316073" cy="31607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sk-SK" noProof="0">
              <a:solidFill>
                <a:srgbClr val="F5D102"/>
              </a:solidFill>
              <a:highlight>
                <a:srgbClr val="E45656"/>
              </a:highlight>
            </a:endParaRPr>
          </a:p>
        </p:txBody>
      </p:sp>
      <p:sp>
        <p:nvSpPr>
          <p:cNvPr id="67" name="Ovál 4">
            <a:extLst>
              <a:ext uri="{FF2B5EF4-FFF2-40B4-BE49-F238E27FC236}">
                <a16:creationId xmlns:a16="http://schemas.microsoft.com/office/drawing/2014/main" id="{4D7BBA04-77CD-C235-EE45-75E8E83782E9}"/>
              </a:ext>
            </a:extLst>
          </p:cNvPr>
          <p:cNvSpPr/>
          <p:nvPr/>
        </p:nvSpPr>
        <p:spPr>
          <a:xfrm>
            <a:off x="7029929" y="5400064"/>
            <a:ext cx="316073" cy="316073"/>
          </a:xfrm>
          <a:prstGeom prst="ellipse">
            <a:avLst/>
          </a:prstGeom>
          <a:solidFill>
            <a:srgbClr val="E4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sk-SK" noProof="0">
              <a:solidFill>
                <a:srgbClr val="F5D102"/>
              </a:solidFill>
              <a:highlight>
                <a:srgbClr val="E45656"/>
              </a:highlight>
            </a:endParaRPr>
          </a:p>
        </p:txBody>
      </p:sp>
      <p:sp>
        <p:nvSpPr>
          <p:cNvPr id="68" name="Ovál 4">
            <a:extLst>
              <a:ext uri="{FF2B5EF4-FFF2-40B4-BE49-F238E27FC236}">
                <a16:creationId xmlns:a16="http://schemas.microsoft.com/office/drawing/2014/main" id="{1836E346-7A25-B8A7-AA6A-334AA48E661B}"/>
              </a:ext>
            </a:extLst>
          </p:cNvPr>
          <p:cNvSpPr/>
          <p:nvPr/>
        </p:nvSpPr>
        <p:spPr>
          <a:xfrm>
            <a:off x="9908464" y="5399533"/>
            <a:ext cx="316073" cy="316073"/>
          </a:xfrm>
          <a:prstGeom prst="ellipse">
            <a:avLst/>
          </a:prstGeom>
          <a:solidFill>
            <a:srgbClr val="E4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sk-SK" noProof="0">
              <a:solidFill>
                <a:srgbClr val="F5D102"/>
              </a:solidFill>
              <a:highlight>
                <a:srgbClr val="E45656"/>
              </a:highlight>
            </a:endParaRP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A8E0815E-FED6-D3EB-952E-1A194208F5D0}"/>
              </a:ext>
            </a:extLst>
          </p:cNvPr>
          <p:cNvCxnSpPr>
            <a:cxnSpLocks/>
          </p:cNvCxnSpPr>
          <p:nvPr/>
        </p:nvCxnSpPr>
        <p:spPr>
          <a:xfrm>
            <a:off x="8328027" y="1589165"/>
            <a:ext cx="0" cy="2001228"/>
          </a:xfrm>
          <a:prstGeom prst="line">
            <a:avLst/>
          </a:prstGeom>
          <a:ln w="57150">
            <a:solidFill>
              <a:srgbClr val="303188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Ovál 4">
            <a:extLst>
              <a:ext uri="{FF2B5EF4-FFF2-40B4-BE49-F238E27FC236}">
                <a16:creationId xmlns:a16="http://schemas.microsoft.com/office/drawing/2014/main" id="{E768FA1B-4BE5-2EA7-E75E-3E4B1D904042}"/>
              </a:ext>
            </a:extLst>
          </p:cNvPr>
          <p:cNvSpPr/>
          <p:nvPr/>
        </p:nvSpPr>
        <p:spPr>
          <a:xfrm>
            <a:off x="8178515" y="1494049"/>
            <a:ext cx="316073" cy="31607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sk-SK" noProof="0">
              <a:solidFill>
                <a:srgbClr val="F5D102"/>
              </a:solidFill>
              <a:highlight>
                <a:srgbClr val="E45656"/>
              </a:highlight>
            </a:endParaRPr>
          </a:p>
        </p:txBody>
      </p:sp>
      <p:sp>
        <p:nvSpPr>
          <p:cNvPr id="76" name="BlokTextu 7">
            <a:extLst>
              <a:ext uri="{FF2B5EF4-FFF2-40B4-BE49-F238E27FC236}">
                <a16:creationId xmlns:a16="http://schemas.microsoft.com/office/drawing/2014/main" id="{3B7CB6BC-9952-E38A-8F1E-7826302B3A6E}"/>
              </a:ext>
            </a:extLst>
          </p:cNvPr>
          <p:cNvSpPr txBox="1"/>
          <p:nvPr/>
        </p:nvSpPr>
        <p:spPr>
          <a:xfrm rot="16200000">
            <a:off x="-344217" y="3573771"/>
            <a:ext cx="161265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k-SK" sz="3200">
                <a:solidFill>
                  <a:srgbClr val="303188"/>
                </a:solidFill>
                <a:latin typeface="Overused Grotesk"/>
              </a:rPr>
              <a:t>SÚŤAŽ</a:t>
            </a:r>
          </a:p>
        </p:txBody>
      </p:sp>
      <p:sp>
        <p:nvSpPr>
          <p:cNvPr id="77" name="BlokTextu 7">
            <a:extLst>
              <a:ext uri="{FF2B5EF4-FFF2-40B4-BE49-F238E27FC236}">
                <a16:creationId xmlns:a16="http://schemas.microsoft.com/office/drawing/2014/main" id="{065F3350-36B8-CB12-E0B8-FF01BFA0EC52}"/>
              </a:ext>
            </a:extLst>
          </p:cNvPr>
          <p:cNvSpPr txBox="1"/>
          <p:nvPr/>
        </p:nvSpPr>
        <p:spPr>
          <a:xfrm rot="16200000">
            <a:off x="-284424" y="986790"/>
            <a:ext cx="1478275" cy="59957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k-SK" sz="3200" err="1">
                <a:latin typeface="Overused Grotesk"/>
              </a:rPr>
              <a:t>ZaD</a:t>
            </a:r>
            <a:endParaRPr lang="sk-SK" sz="3200">
              <a:latin typeface="Overused Grotesk"/>
            </a:endParaRPr>
          </a:p>
        </p:txBody>
      </p:sp>
      <p:sp>
        <p:nvSpPr>
          <p:cNvPr id="78" name="BlokTextu 7">
            <a:extLst>
              <a:ext uri="{FF2B5EF4-FFF2-40B4-BE49-F238E27FC236}">
                <a16:creationId xmlns:a16="http://schemas.microsoft.com/office/drawing/2014/main" id="{810CACD0-5F9B-0236-B44A-1A1ECEB49ED9}"/>
              </a:ext>
            </a:extLst>
          </p:cNvPr>
          <p:cNvSpPr txBox="1"/>
          <p:nvPr/>
        </p:nvSpPr>
        <p:spPr>
          <a:xfrm rot="16200000">
            <a:off x="-644927" y="5292732"/>
            <a:ext cx="2214077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k-SK" sz="3200">
                <a:solidFill>
                  <a:srgbClr val="F3716D"/>
                </a:solidFill>
                <a:latin typeface="Overused Grotesk"/>
              </a:rPr>
              <a:t>ZMLUVA</a:t>
            </a:r>
          </a:p>
        </p:txBody>
      </p:sp>
      <p:sp>
        <p:nvSpPr>
          <p:cNvPr id="4" name="BlokTextu 1">
            <a:extLst>
              <a:ext uri="{FF2B5EF4-FFF2-40B4-BE49-F238E27FC236}">
                <a16:creationId xmlns:a16="http://schemas.microsoft.com/office/drawing/2014/main" id="{C11614E9-6CFA-04FF-39B5-8C3282E46217}"/>
              </a:ext>
            </a:extLst>
          </p:cNvPr>
          <p:cNvSpPr txBox="1"/>
          <p:nvPr/>
        </p:nvSpPr>
        <p:spPr>
          <a:xfrm>
            <a:off x="3904623" y="381918"/>
            <a:ext cx="791590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sk-SK" sz="5000">
                <a:latin typeface="Overused Grotesk SemiBold" pitchFamily="50" charset="-18"/>
              </a:rPr>
              <a:t>SÚŤAŽ + </a:t>
            </a:r>
            <a:r>
              <a:rPr lang="sk-SK" sz="5000" err="1">
                <a:latin typeface="Overused Grotesk SemiBold" pitchFamily="50" charset="-18"/>
              </a:rPr>
              <a:t>ZaD</a:t>
            </a:r>
            <a:endParaRPr lang="sk-SK" sz="5000">
              <a:latin typeface="Overused Grotesk SemiBold" pitchFamily="50" charset="-18"/>
            </a:endParaRPr>
          </a:p>
        </p:txBody>
      </p:sp>
      <p:sp>
        <p:nvSpPr>
          <p:cNvPr id="8" name="BlokTextu 7">
            <a:extLst>
              <a:ext uri="{FF2B5EF4-FFF2-40B4-BE49-F238E27FC236}">
                <a16:creationId xmlns:a16="http://schemas.microsoft.com/office/drawing/2014/main" id="{4E595276-71EB-0AEC-D573-0DBF2CAF3AA1}"/>
              </a:ext>
            </a:extLst>
          </p:cNvPr>
          <p:cNvSpPr txBox="1"/>
          <p:nvPr/>
        </p:nvSpPr>
        <p:spPr>
          <a:xfrm>
            <a:off x="703168" y="1902881"/>
            <a:ext cx="1250885" cy="110799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spcBef>
                <a:spcPts val="1200"/>
              </a:spcBef>
            </a:pPr>
            <a:endParaRPr lang="sk-SK" sz="1400">
              <a:latin typeface="Overused Grotesk" pitchFamily="50" charset="-18"/>
            </a:endParaRPr>
          </a:p>
          <a:p>
            <a:pPr>
              <a:spcBef>
                <a:spcPts val="1200"/>
              </a:spcBef>
            </a:pPr>
            <a:r>
              <a:rPr lang="sk-SK" sz="1400">
                <a:latin typeface="Overused Grotesk" pitchFamily="50" charset="-18"/>
              </a:rPr>
              <a:t>INFORMAČNÝ MATERIÁL DO </a:t>
            </a:r>
            <a:r>
              <a:rPr lang="sk-SK" sz="1400" err="1">
                <a:latin typeface="Overused Grotesk" pitchFamily="50" charset="-18"/>
              </a:rPr>
              <a:t>MsZ</a:t>
            </a:r>
            <a:endParaRPr lang="sk-SK" sz="1400">
              <a:latin typeface="Overused Grotesk" pitchFamily="50" charset="-18"/>
            </a:endParaRPr>
          </a:p>
        </p:txBody>
      </p:sp>
      <p:sp>
        <p:nvSpPr>
          <p:cNvPr id="10" name="Ovál 4">
            <a:extLst>
              <a:ext uri="{FF2B5EF4-FFF2-40B4-BE49-F238E27FC236}">
                <a16:creationId xmlns:a16="http://schemas.microsoft.com/office/drawing/2014/main" id="{D5195457-A627-DC57-6F30-689EFEA3E544}"/>
              </a:ext>
            </a:extLst>
          </p:cNvPr>
          <p:cNvSpPr/>
          <p:nvPr/>
        </p:nvSpPr>
        <p:spPr>
          <a:xfrm>
            <a:off x="789630" y="1494049"/>
            <a:ext cx="316073" cy="31607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sk-SK" noProof="0">
              <a:solidFill>
                <a:srgbClr val="F5D102"/>
              </a:solidFill>
              <a:highlight>
                <a:srgbClr val="E45656"/>
              </a:highlight>
            </a:endParaRPr>
          </a:p>
        </p:txBody>
      </p:sp>
      <p:sp>
        <p:nvSpPr>
          <p:cNvPr id="11" name="BlokTextu 8">
            <a:extLst>
              <a:ext uri="{FF2B5EF4-FFF2-40B4-BE49-F238E27FC236}">
                <a16:creationId xmlns:a16="http://schemas.microsoft.com/office/drawing/2014/main" id="{03184063-FEE3-5A16-306A-4F27305265A7}"/>
              </a:ext>
            </a:extLst>
          </p:cNvPr>
          <p:cNvSpPr txBox="1"/>
          <p:nvPr/>
        </p:nvSpPr>
        <p:spPr>
          <a:xfrm>
            <a:off x="3376833" y="1902881"/>
            <a:ext cx="1537036" cy="110799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sk-SK" sz="1400" b="1">
              <a:latin typeface="Overused Grotesk"/>
            </a:endParaRPr>
          </a:p>
          <a:p>
            <a:pPr>
              <a:spcBef>
                <a:spcPts val="1200"/>
              </a:spcBef>
            </a:pPr>
            <a:r>
              <a:rPr lang="sk-SK" sz="1400">
                <a:latin typeface="Overused Grotesk"/>
              </a:rPr>
              <a:t>PREROKOVANIE NÁVRHU  </a:t>
            </a:r>
            <a:r>
              <a:rPr lang="sk-SK" sz="1400" err="1">
                <a:latin typeface="Overused Grotesk"/>
              </a:rPr>
              <a:t>ZaD</a:t>
            </a:r>
            <a:r>
              <a:rPr lang="sk-SK" sz="1400">
                <a:latin typeface="Overused Grotesk"/>
              </a:rPr>
              <a:t> ÚPN BA</a:t>
            </a:r>
          </a:p>
        </p:txBody>
      </p:sp>
      <p:sp>
        <p:nvSpPr>
          <p:cNvPr id="12" name="Ovál 4">
            <a:extLst>
              <a:ext uri="{FF2B5EF4-FFF2-40B4-BE49-F238E27FC236}">
                <a16:creationId xmlns:a16="http://schemas.microsoft.com/office/drawing/2014/main" id="{519E4F95-E424-E452-0686-1BE4AF657C04}"/>
              </a:ext>
            </a:extLst>
          </p:cNvPr>
          <p:cNvSpPr/>
          <p:nvPr/>
        </p:nvSpPr>
        <p:spPr>
          <a:xfrm>
            <a:off x="3384771" y="1494049"/>
            <a:ext cx="316073" cy="31607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sk-SK" noProof="0">
              <a:solidFill>
                <a:srgbClr val="F5D102"/>
              </a:solidFill>
              <a:highlight>
                <a:srgbClr val="E45656"/>
              </a:highlight>
            </a:endParaRPr>
          </a:p>
        </p:txBody>
      </p:sp>
      <p:sp>
        <p:nvSpPr>
          <p:cNvPr id="13" name="BlokTextu 8">
            <a:extLst>
              <a:ext uri="{FF2B5EF4-FFF2-40B4-BE49-F238E27FC236}">
                <a16:creationId xmlns:a16="http://schemas.microsoft.com/office/drawing/2014/main" id="{CE54A375-E8B2-16B6-42C1-CC689E37D67D}"/>
              </a:ext>
            </a:extLst>
          </p:cNvPr>
          <p:cNvSpPr txBox="1"/>
          <p:nvPr/>
        </p:nvSpPr>
        <p:spPr>
          <a:xfrm>
            <a:off x="4837145" y="1902881"/>
            <a:ext cx="1537036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sk-SK" sz="1400" b="1">
              <a:latin typeface="Overused Grotesk"/>
            </a:endParaRPr>
          </a:p>
          <a:p>
            <a:pPr>
              <a:spcBef>
                <a:spcPts val="1200"/>
              </a:spcBef>
            </a:pPr>
            <a:r>
              <a:rPr lang="sk-SK" sz="1400">
                <a:latin typeface="Overused Grotesk"/>
              </a:rPr>
              <a:t>DOROKOVANIE PRIPOMIENOK K NÁVRHU  </a:t>
            </a:r>
            <a:r>
              <a:rPr lang="sk-SK" sz="1400" err="1">
                <a:latin typeface="Overused Grotesk"/>
              </a:rPr>
              <a:t>ZaD</a:t>
            </a:r>
            <a:r>
              <a:rPr lang="sk-SK" sz="1400">
                <a:latin typeface="Overused Grotesk"/>
              </a:rPr>
              <a:t> ÚPN BA</a:t>
            </a:r>
          </a:p>
        </p:txBody>
      </p:sp>
      <p:sp>
        <p:nvSpPr>
          <p:cNvPr id="14" name="Ovál 4">
            <a:extLst>
              <a:ext uri="{FF2B5EF4-FFF2-40B4-BE49-F238E27FC236}">
                <a16:creationId xmlns:a16="http://schemas.microsoft.com/office/drawing/2014/main" id="{A5F5F8A2-963D-CE32-04B9-E82BDC28CBEE}"/>
              </a:ext>
            </a:extLst>
          </p:cNvPr>
          <p:cNvSpPr/>
          <p:nvPr/>
        </p:nvSpPr>
        <p:spPr>
          <a:xfrm>
            <a:off x="4845083" y="1494049"/>
            <a:ext cx="316073" cy="31607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sk-SK" noProof="0">
              <a:solidFill>
                <a:srgbClr val="F5D102"/>
              </a:solidFill>
              <a:highlight>
                <a:srgbClr val="E45656"/>
              </a:highlight>
            </a:endParaRPr>
          </a:p>
        </p:txBody>
      </p:sp>
      <p:sp>
        <p:nvSpPr>
          <p:cNvPr id="15" name="Ovál 4">
            <a:extLst>
              <a:ext uri="{FF2B5EF4-FFF2-40B4-BE49-F238E27FC236}">
                <a16:creationId xmlns:a16="http://schemas.microsoft.com/office/drawing/2014/main" id="{8BD7F3A2-9E6F-82C7-897B-B64EE3149628}"/>
              </a:ext>
            </a:extLst>
          </p:cNvPr>
          <p:cNvSpPr/>
          <p:nvPr/>
        </p:nvSpPr>
        <p:spPr>
          <a:xfrm>
            <a:off x="7346002" y="1494049"/>
            <a:ext cx="316073" cy="31607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sk-SK" noProof="0">
              <a:solidFill>
                <a:srgbClr val="F5D102"/>
              </a:solidFill>
              <a:highlight>
                <a:srgbClr val="E45656"/>
              </a:highlight>
            </a:endParaRPr>
          </a:p>
        </p:txBody>
      </p:sp>
      <p:sp>
        <p:nvSpPr>
          <p:cNvPr id="20" name="BlokTextu 8">
            <a:extLst>
              <a:ext uri="{FF2B5EF4-FFF2-40B4-BE49-F238E27FC236}">
                <a16:creationId xmlns:a16="http://schemas.microsoft.com/office/drawing/2014/main" id="{28B0F08E-04FF-9C08-CBA1-3641815A1B0E}"/>
              </a:ext>
            </a:extLst>
          </p:cNvPr>
          <p:cNvSpPr txBox="1"/>
          <p:nvPr/>
        </p:nvSpPr>
        <p:spPr>
          <a:xfrm>
            <a:off x="4272268" y="433042"/>
            <a:ext cx="3166543" cy="738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spcBef>
                <a:spcPts val="1200"/>
              </a:spcBef>
            </a:pPr>
            <a:r>
              <a:rPr lang="sk-SK" sz="1400">
                <a:latin typeface="Overused Grotesk"/>
              </a:rPr>
              <a:t>PRESKÚMANIE POSTUPU OBSTARANIA PRÍSLUŠNÝM ORGANOM ÚZEMNÉHO PLÁNOVANIA</a:t>
            </a:r>
          </a:p>
        </p:txBody>
      </p:sp>
      <p:cxnSp>
        <p:nvCxnSpPr>
          <p:cNvPr id="29" name="Rovná spojovacia šípka 2">
            <a:extLst>
              <a:ext uri="{FF2B5EF4-FFF2-40B4-BE49-F238E27FC236}">
                <a16:creationId xmlns:a16="http://schemas.microsoft.com/office/drawing/2014/main" id="{20C1EC0E-794A-0C8C-1437-8755A9CBDB08}"/>
              </a:ext>
            </a:extLst>
          </p:cNvPr>
          <p:cNvCxnSpPr>
            <a:cxnSpLocks/>
            <a:endCxn id="15" idx="4"/>
          </p:cNvCxnSpPr>
          <p:nvPr/>
        </p:nvCxnSpPr>
        <p:spPr>
          <a:xfrm>
            <a:off x="7504038" y="515973"/>
            <a:ext cx="1" cy="1294149"/>
          </a:xfrm>
          <a:prstGeom prst="straightConnector1">
            <a:avLst/>
          </a:prstGeom>
          <a:ln w="9525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BlokTextu 8">
            <a:extLst>
              <a:ext uri="{FF2B5EF4-FFF2-40B4-BE49-F238E27FC236}">
                <a16:creationId xmlns:a16="http://schemas.microsoft.com/office/drawing/2014/main" id="{152DB9BD-0A35-61C3-0F27-6BB71A4336EA}"/>
              </a:ext>
            </a:extLst>
          </p:cNvPr>
          <p:cNvSpPr txBox="1"/>
          <p:nvPr/>
        </p:nvSpPr>
        <p:spPr>
          <a:xfrm>
            <a:off x="9871719" y="5786071"/>
            <a:ext cx="1881855" cy="89255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sk-SK" sz="1400" b="1">
                <a:solidFill>
                  <a:srgbClr val="E45656"/>
                </a:solidFill>
                <a:latin typeface="Overused Grotesk"/>
              </a:rPr>
              <a:t>09/2027</a:t>
            </a:r>
          </a:p>
          <a:p>
            <a:pPr algn="r">
              <a:spcBef>
                <a:spcPts val="1200"/>
              </a:spcBef>
            </a:pPr>
            <a:r>
              <a:rPr lang="sk-SK" sz="1400">
                <a:solidFill>
                  <a:srgbClr val="E45656"/>
                </a:solidFill>
                <a:latin typeface="Overused Grotesk"/>
              </a:rPr>
              <a:t>PLÁN. ZMLUVA aktualizácia 02</a:t>
            </a:r>
          </a:p>
        </p:txBody>
      </p:sp>
      <p:sp>
        <p:nvSpPr>
          <p:cNvPr id="21" name="Ovál 4">
            <a:extLst>
              <a:ext uri="{FF2B5EF4-FFF2-40B4-BE49-F238E27FC236}">
                <a16:creationId xmlns:a16="http://schemas.microsoft.com/office/drawing/2014/main" id="{1399D546-4E92-E560-EC4B-0667FA17554E}"/>
              </a:ext>
            </a:extLst>
          </p:cNvPr>
          <p:cNvSpPr/>
          <p:nvPr/>
        </p:nvSpPr>
        <p:spPr>
          <a:xfrm>
            <a:off x="11463724" y="5399533"/>
            <a:ext cx="316073" cy="316073"/>
          </a:xfrm>
          <a:prstGeom prst="ellipse">
            <a:avLst/>
          </a:prstGeom>
          <a:solidFill>
            <a:srgbClr val="E4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sk-SK" noProof="0">
              <a:solidFill>
                <a:srgbClr val="F5D102"/>
              </a:solidFill>
              <a:highlight>
                <a:srgbClr val="E45656"/>
              </a:highlight>
            </a:endParaRPr>
          </a:p>
        </p:txBody>
      </p:sp>
      <p:cxnSp>
        <p:nvCxnSpPr>
          <p:cNvPr id="22" name="Straight Connector 53">
            <a:extLst>
              <a:ext uri="{FF2B5EF4-FFF2-40B4-BE49-F238E27FC236}">
                <a16:creationId xmlns:a16="http://schemas.microsoft.com/office/drawing/2014/main" id="{939B2358-2A00-77AE-1E30-F2C21090D1F9}"/>
              </a:ext>
            </a:extLst>
          </p:cNvPr>
          <p:cNvCxnSpPr>
            <a:cxnSpLocks/>
          </p:cNvCxnSpPr>
          <p:nvPr/>
        </p:nvCxnSpPr>
        <p:spPr>
          <a:xfrm>
            <a:off x="11627473" y="3708577"/>
            <a:ext cx="0" cy="1849524"/>
          </a:xfrm>
          <a:prstGeom prst="line">
            <a:avLst/>
          </a:prstGeom>
          <a:ln w="57150">
            <a:solidFill>
              <a:srgbClr val="E45656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Ovál 4">
            <a:extLst>
              <a:ext uri="{FF2B5EF4-FFF2-40B4-BE49-F238E27FC236}">
                <a16:creationId xmlns:a16="http://schemas.microsoft.com/office/drawing/2014/main" id="{80A1DDE8-02BF-2423-9C10-94168FD11692}"/>
              </a:ext>
            </a:extLst>
          </p:cNvPr>
          <p:cNvSpPr/>
          <p:nvPr/>
        </p:nvSpPr>
        <p:spPr>
          <a:xfrm>
            <a:off x="11463725" y="3590393"/>
            <a:ext cx="316073" cy="316073"/>
          </a:xfrm>
          <a:prstGeom prst="ellipse">
            <a:avLst/>
          </a:prstGeom>
          <a:solidFill>
            <a:srgbClr val="303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sk-SK" noProof="0">
              <a:solidFill>
                <a:srgbClr val="F5D102"/>
              </a:solidFill>
              <a:highlight>
                <a:srgbClr val="E45656"/>
              </a:highlight>
            </a:endParaRPr>
          </a:p>
        </p:txBody>
      </p:sp>
      <p:sp>
        <p:nvSpPr>
          <p:cNvPr id="6" name="Obdĺžnik 5">
            <a:extLst>
              <a:ext uri="{FF2B5EF4-FFF2-40B4-BE49-F238E27FC236}">
                <a16:creationId xmlns:a16="http://schemas.microsoft.com/office/drawing/2014/main" id="{5A0A159C-EC83-5B66-A20F-6BEEAD7907F9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noFill/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460783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06B5CF-C5B4-5A39-4E47-392D077A8A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Obrázok 32" descr="Obrázok, na ktorom je mapa, text, atlas, plán&#10;&#10;Obsah vygenerovaný pomocou AI môže byť nesprávny.">
            <a:extLst>
              <a:ext uri="{FF2B5EF4-FFF2-40B4-BE49-F238E27FC236}">
                <a16:creationId xmlns:a16="http://schemas.microsoft.com/office/drawing/2014/main" id="{3280AF36-8252-382E-3864-3018B3E4C7E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3715"/>
          <a:stretch>
            <a:fillRect/>
          </a:stretch>
        </p:blipFill>
        <p:spPr>
          <a:xfrm>
            <a:off x="-1" y="0"/>
            <a:ext cx="12232113" cy="6857999"/>
          </a:xfrm>
          <a:prstGeom prst="rect">
            <a:avLst/>
          </a:prstGeom>
        </p:spPr>
      </p:pic>
      <p:sp>
        <p:nvSpPr>
          <p:cNvPr id="4" name="BlokTextu 1">
            <a:extLst>
              <a:ext uri="{FF2B5EF4-FFF2-40B4-BE49-F238E27FC236}">
                <a16:creationId xmlns:a16="http://schemas.microsoft.com/office/drawing/2014/main" id="{9A5A0D4C-A9BD-7259-C552-A0C7DB1249B3}"/>
              </a:ext>
            </a:extLst>
          </p:cNvPr>
          <p:cNvSpPr txBox="1"/>
          <p:nvPr/>
        </p:nvSpPr>
        <p:spPr>
          <a:xfrm>
            <a:off x="3904623" y="381918"/>
            <a:ext cx="791590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sk-SK" sz="3600">
                <a:highlight>
                  <a:srgbClr val="FFFFFF"/>
                </a:highlight>
                <a:latin typeface="Overused Grotesk SemiBold" pitchFamily="50" charset="-18"/>
              </a:rPr>
              <a:t>MASTERPLAN</a:t>
            </a:r>
          </a:p>
          <a:p>
            <a:pPr algn="r">
              <a:buNone/>
            </a:pPr>
            <a:r>
              <a:rPr lang="sk-SK" sz="3600">
                <a:highlight>
                  <a:srgbClr val="FFFFFF"/>
                </a:highlight>
                <a:latin typeface="Overused Grotesk SemiBold" pitchFamily="50" charset="-18"/>
              </a:rPr>
              <a:t>PRAHA</a:t>
            </a:r>
          </a:p>
        </p:txBody>
      </p:sp>
      <p:sp>
        <p:nvSpPr>
          <p:cNvPr id="2" name="BlokTextu 1">
            <a:extLst>
              <a:ext uri="{FF2B5EF4-FFF2-40B4-BE49-F238E27FC236}">
                <a16:creationId xmlns:a16="http://schemas.microsoft.com/office/drawing/2014/main" id="{E1946AF1-CC00-0625-DE7D-545CD7A92032}"/>
              </a:ext>
            </a:extLst>
          </p:cNvPr>
          <p:cNvSpPr txBox="1"/>
          <p:nvPr/>
        </p:nvSpPr>
        <p:spPr>
          <a:xfrm>
            <a:off x="273488" y="373967"/>
            <a:ext cx="4902811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k-SK">
                <a:highlight>
                  <a:srgbClr val="FFFFFF"/>
                </a:highlight>
              </a:rPr>
              <a:t>- súťažný urbanistický návrh dopracovaný v rámci dokumentu </a:t>
            </a:r>
            <a:r>
              <a:rPr lang="sk-SK" b="1">
                <a:highlight>
                  <a:srgbClr val="FFFFFF"/>
                </a:highlight>
              </a:rPr>
              <a:t>Princípy rozvoja a regulácie územia </a:t>
            </a:r>
          </a:p>
          <a:p>
            <a:r>
              <a:rPr lang="sk-SK">
                <a:highlight>
                  <a:srgbClr val="FFFFFF"/>
                </a:highlight>
              </a:rPr>
              <a:t>- územnoplánovací podklad v </a:t>
            </a:r>
            <a:r>
              <a:rPr lang="sk-SK" b="1">
                <a:highlight>
                  <a:srgbClr val="FFFFFF"/>
                </a:highlight>
              </a:rPr>
              <a:t>podrobnosti </a:t>
            </a:r>
            <a:r>
              <a:rPr lang="sk-SK" b="1" err="1">
                <a:highlight>
                  <a:srgbClr val="FFFFFF"/>
                </a:highlight>
              </a:rPr>
              <a:t>zonálnej</a:t>
            </a:r>
            <a:r>
              <a:rPr lang="sk-SK" b="1">
                <a:highlight>
                  <a:srgbClr val="FFFFFF"/>
                </a:highlight>
              </a:rPr>
              <a:t> regulácie </a:t>
            </a:r>
          </a:p>
          <a:p>
            <a:r>
              <a:rPr lang="sk-SK">
                <a:highlight>
                  <a:srgbClr val="FFFFFF"/>
                </a:highlight>
              </a:rPr>
              <a:t>-</a:t>
            </a:r>
            <a:r>
              <a:rPr lang="sk-SK" b="1">
                <a:highlight>
                  <a:srgbClr val="FFFFFF"/>
                </a:highlight>
              </a:rPr>
              <a:t> príloha plánovacej zmluvy</a:t>
            </a:r>
          </a:p>
        </p:txBody>
      </p:sp>
      <p:sp>
        <p:nvSpPr>
          <p:cNvPr id="5" name="Obdĺžnik 4">
            <a:extLst>
              <a:ext uri="{FF2B5EF4-FFF2-40B4-BE49-F238E27FC236}">
                <a16:creationId xmlns:a16="http://schemas.microsoft.com/office/drawing/2014/main" id="{AE4C3530-EA59-9B3D-20A3-7EF60F0E76C7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noFill/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4553531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33EBF8-6963-5227-7A23-8EBDBD93C3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lokTextu 4">
            <a:extLst>
              <a:ext uri="{FF2B5EF4-FFF2-40B4-BE49-F238E27FC236}">
                <a16:creationId xmlns:a16="http://schemas.microsoft.com/office/drawing/2014/main" id="{803677B5-A1E1-F9B7-BC8F-54539A3B835F}"/>
              </a:ext>
            </a:extLst>
          </p:cNvPr>
          <p:cNvSpPr txBox="1"/>
          <p:nvPr/>
        </p:nvSpPr>
        <p:spPr>
          <a:xfrm>
            <a:off x="3058950" y="2566427"/>
            <a:ext cx="6074100" cy="163121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sk-SK" sz="3600" dirty="0">
                <a:highlight>
                  <a:srgbClr val="FFFFFF"/>
                </a:highlight>
                <a:latin typeface="Overused Grotesk" pitchFamily="50" charset="-18"/>
              </a:rPr>
              <a:t>VÍZIA ROZVOJA ÚZEMIA</a:t>
            </a:r>
          </a:p>
          <a:p>
            <a:pPr algn="ctr"/>
            <a:r>
              <a:rPr lang="sk-SK" sz="3600" b="1" dirty="0">
                <a:highlight>
                  <a:srgbClr val="FFFFFF"/>
                </a:highlight>
                <a:latin typeface="Overused Grotesk" pitchFamily="50" charset="-18"/>
              </a:rPr>
              <a:t>ZIMNÝ PRÍSTAV</a:t>
            </a:r>
          </a:p>
          <a:p>
            <a:pPr algn="ctr"/>
            <a:r>
              <a:rPr lang="sk-SK" sz="2800" dirty="0">
                <a:highlight>
                  <a:srgbClr val="FFFFFF"/>
                </a:highlight>
                <a:latin typeface="Overused Grotesk" pitchFamily="50" charset="-18"/>
              </a:rPr>
              <a:t>(koncepcia)</a:t>
            </a:r>
          </a:p>
        </p:txBody>
      </p:sp>
      <p:sp>
        <p:nvSpPr>
          <p:cNvPr id="6" name="Obdĺžnik 5">
            <a:extLst>
              <a:ext uri="{FF2B5EF4-FFF2-40B4-BE49-F238E27FC236}">
                <a16:creationId xmlns:a16="http://schemas.microsoft.com/office/drawing/2014/main" id="{66E54C1A-DB21-DF4A-7411-62B55B10E6A4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noFill/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9012205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E58697-3E0F-BAEE-4B4C-87984CBA4E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ok 11" descr="Obrázok, na ktorom je mapa, text, plán&#10;&#10;Obsah vygenerovaný pomocou AI môže byť nesprávny.">
            <a:extLst>
              <a:ext uri="{FF2B5EF4-FFF2-40B4-BE49-F238E27FC236}">
                <a16:creationId xmlns:a16="http://schemas.microsoft.com/office/drawing/2014/main" id="{3CE7F4ED-4421-0C87-364B-087F1B5F2F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7" t="8677" r="3467" b="173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BlokTextu 7">
            <a:extLst>
              <a:ext uri="{FF2B5EF4-FFF2-40B4-BE49-F238E27FC236}">
                <a16:creationId xmlns:a16="http://schemas.microsoft.com/office/drawing/2014/main" id="{E46AA90E-69ED-7595-3B5D-603780BB7305}"/>
              </a:ext>
            </a:extLst>
          </p:cNvPr>
          <p:cNvSpPr txBox="1"/>
          <p:nvPr/>
        </p:nvSpPr>
        <p:spPr>
          <a:xfrm>
            <a:off x="387517" y="380332"/>
            <a:ext cx="89585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sk-SK" sz="3600" noProof="0">
                <a:highlight>
                  <a:srgbClr val="FFFFFF"/>
                </a:highlight>
                <a:latin typeface="Overused Grotesk SemiBold" pitchFamily="50" charset="-18"/>
              </a:rPr>
              <a:t>VARIANT_1</a:t>
            </a:r>
          </a:p>
        </p:txBody>
      </p:sp>
      <p:sp>
        <p:nvSpPr>
          <p:cNvPr id="3" name="Obdĺžnik 2">
            <a:extLst>
              <a:ext uri="{FF2B5EF4-FFF2-40B4-BE49-F238E27FC236}">
                <a16:creationId xmlns:a16="http://schemas.microsoft.com/office/drawing/2014/main" id="{FE29FB3F-A07F-EE7E-F9A4-4B6FCF3362CA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noFill/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329115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9D5C2-0A92-1C76-EC5A-922C703BB1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lokTextu 5">
            <a:extLst>
              <a:ext uri="{FF2B5EF4-FFF2-40B4-BE49-F238E27FC236}">
                <a16:creationId xmlns:a16="http://schemas.microsoft.com/office/drawing/2014/main" id="{A58B19AF-D878-C032-FA09-850AA320F9A6}"/>
              </a:ext>
            </a:extLst>
          </p:cNvPr>
          <p:cNvSpPr txBox="1"/>
          <p:nvPr/>
        </p:nvSpPr>
        <p:spPr>
          <a:xfrm>
            <a:off x="553300" y="944031"/>
            <a:ext cx="6047525" cy="555536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spcAft>
                <a:spcPts val="400"/>
              </a:spcAft>
            </a:pPr>
            <a:r>
              <a:rPr lang="sk-SK" sz="2000" b="1" dirty="0">
                <a:latin typeface="Overused Grotesk"/>
                <a:ea typeface="TG Praktikal Medium" panose="00000600000000000000" pitchFamily="50" charset="-18"/>
              </a:rPr>
              <a:t>Rozsah a členenie diela:</a:t>
            </a:r>
            <a:endParaRPr lang="sk-SK" sz="2000" dirty="0">
              <a:latin typeface="Overused Grotesk"/>
              <a:ea typeface="TG Praktikal Medium" panose="00000600000000000000" pitchFamily="50" charset="-18"/>
            </a:endParaRPr>
          </a:p>
          <a:p>
            <a:pPr marL="342900" indent="-342900" algn="just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sk-SK" sz="2000" u="sng" dirty="0">
                <a:latin typeface="Overused Grotesk"/>
              </a:rPr>
              <a:t>textová časť </a:t>
            </a:r>
            <a:r>
              <a:rPr lang="sk-SK" sz="2000" dirty="0">
                <a:latin typeface="Overused Grotesk"/>
              </a:rPr>
              <a:t>s rozsahom približne 100 strán A3 a </a:t>
            </a:r>
          </a:p>
          <a:p>
            <a:pPr marL="342900" indent="-342900" algn="just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sk-SK" sz="2000" u="sng" dirty="0">
                <a:latin typeface="Overused Grotesk"/>
              </a:rPr>
              <a:t>grafická časť</a:t>
            </a:r>
            <a:r>
              <a:rPr lang="sk-SK" sz="2000" dirty="0">
                <a:latin typeface="Overused Grotesk"/>
              </a:rPr>
              <a:t>,  ktorá pozostáva z 20 výkresov.</a:t>
            </a:r>
          </a:p>
          <a:p>
            <a:pPr lvl="1" algn="just">
              <a:spcAft>
                <a:spcPts val="400"/>
              </a:spcAft>
            </a:pPr>
            <a:endParaRPr lang="sk-SK" sz="2000" dirty="0">
              <a:latin typeface="Overused Grotesk"/>
            </a:endParaRPr>
          </a:p>
          <a:p>
            <a:pPr algn="just">
              <a:spcBef>
                <a:spcPts val="600"/>
              </a:spcBef>
              <a:spcAft>
                <a:spcPts val="400"/>
              </a:spcAft>
            </a:pPr>
            <a:r>
              <a:rPr lang="sk-SK" sz="2000" b="1" dirty="0">
                <a:latin typeface="Overused Grotesk"/>
              </a:rPr>
              <a:t>Spracovateľ: </a:t>
            </a:r>
            <a:r>
              <a:rPr lang="sk-SK" sz="2000" dirty="0">
                <a:latin typeface="Overused Grotesk"/>
              </a:rPr>
              <a:t>	Metropolitný inštitút Bratislava</a:t>
            </a:r>
          </a:p>
          <a:p>
            <a:pPr algn="just">
              <a:spcBef>
                <a:spcPts val="600"/>
              </a:spcBef>
              <a:spcAft>
                <a:spcPts val="400"/>
              </a:spcAft>
            </a:pPr>
            <a:r>
              <a:rPr lang="sk-SK" sz="2000" b="1" dirty="0">
                <a:latin typeface="Overused Grotesk"/>
              </a:rPr>
              <a:t>Objednávateľ: </a:t>
            </a:r>
            <a:r>
              <a:rPr lang="sk-SK" sz="2000" dirty="0">
                <a:latin typeface="Overused Grotesk"/>
              </a:rPr>
              <a:t>	Verejné prístavy a. s. </a:t>
            </a:r>
          </a:p>
          <a:p>
            <a:pPr algn="just">
              <a:spcBef>
                <a:spcPts val="600"/>
              </a:spcBef>
              <a:spcAft>
                <a:spcPts val="400"/>
              </a:spcAft>
            </a:pPr>
            <a:r>
              <a:rPr lang="sk-SK" sz="2000" b="1" dirty="0">
                <a:latin typeface="Overused Grotesk"/>
              </a:rPr>
              <a:t>Odborný garant: </a:t>
            </a:r>
            <a:r>
              <a:rPr lang="sk-SK" sz="2000" dirty="0">
                <a:latin typeface="Overused Grotesk"/>
              </a:rPr>
              <a:t>	Ing. arch. Peter </a:t>
            </a:r>
            <a:r>
              <a:rPr lang="sk-SK" sz="2000" dirty="0" err="1">
                <a:latin typeface="Overused Grotesk"/>
              </a:rPr>
              <a:t>Gero</a:t>
            </a:r>
            <a:endParaRPr lang="sk-SK" sz="2000" dirty="0">
              <a:latin typeface="Overused Grotesk"/>
            </a:endParaRPr>
          </a:p>
          <a:p>
            <a:pPr>
              <a:spcAft>
                <a:spcPts val="400"/>
              </a:spcAft>
            </a:pPr>
            <a:endParaRPr lang="sk-SK" sz="2000" b="1" dirty="0">
              <a:latin typeface="Overused Grotesk"/>
              <a:ea typeface="TG Praktikal Medium" panose="00000600000000000000" pitchFamily="50" charset="-18"/>
            </a:endParaRPr>
          </a:p>
          <a:p>
            <a:pPr>
              <a:spcAft>
                <a:spcPts val="400"/>
              </a:spcAft>
            </a:pPr>
            <a:r>
              <a:rPr lang="sk-SK" sz="2000" b="1" dirty="0">
                <a:latin typeface="Overused Grotesk"/>
                <a:ea typeface="TG Praktikal Medium" panose="00000600000000000000" pitchFamily="50" charset="-18"/>
              </a:rPr>
              <a:t>Štruktúra: </a:t>
            </a:r>
          </a:p>
          <a:p>
            <a:pPr marL="342900" indent="-3429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sk-SK" sz="2000" dirty="0">
                <a:latin typeface="Overused Grotesk"/>
                <a:ea typeface="TG Praktikal Medium" panose="00000600000000000000" pitchFamily="50" charset="-18"/>
              </a:rPr>
              <a:t>u</a:t>
            </a:r>
            <a:r>
              <a:rPr lang="pt-BR" sz="2000" dirty="0">
                <a:latin typeface="Overused Grotesk"/>
                <a:ea typeface="TG Praktikal Medium" panose="00000600000000000000" pitchFamily="50" charset="-18"/>
              </a:rPr>
              <a:t>rbanistické princípy</a:t>
            </a:r>
            <a:r>
              <a:rPr lang="sk-SK" sz="2000" dirty="0">
                <a:latin typeface="Overused Grotesk"/>
                <a:ea typeface="TG Praktikal Medium" panose="00000600000000000000" pitchFamily="50" charset="-18"/>
              </a:rPr>
              <a:t>, intenzity</a:t>
            </a:r>
            <a:r>
              <a:rPr lang="pt-BR" sz="2000" dirty="0">
                <a:latin typeface="Overused Grotesk"/>
                <a:ea typeface="TG Praktikal Medium" panose="00000600000000000000" pitchFamily="50" charset="-18"/>
              </a:rPr>
              <a:t> a rámec </a:t>
            </a:r>
            <a:r>
              <a:rPr lang="sk-SK" sz="2000" dirty="0">
                <a:latin typeface="Overused Grotesk"/>
                <a:ea typeface="TG Praktikal Medium" panose="00000600000000000000" pitchFamily="50" charset="-18"/>
              </a:rPr>
              <a:t>-</a:t>
            </a:r>
            <a:r>
              <a:rPr lang="pt-BR" sz="2000" dirty="0">
                <a:latin typeface="Overused Grotesk"/>
                <a:ea typeface="TG Praktikal Medium" panose="00000600000000000000" pitchFamily="50" charset="-18"/>
              </a:rPr>
              <a:t> </a:t>
            </a:r>
            <a:r>
              <a:rPr lang="pt-BR" sz="2000" b="1" dirty="0">
                <a:latin typeface="Overused Grotesk"/>
                <a:ea typeface="TG Praktikal Medium" panose="00000600000000000000" pitchFamily="50" charset="-18"/>
              </a:rPr>
              <a:t>invariantné</a:t>
            </a:r>
            <a:endParaRPr lang="sk-SK" sz="2000" b="1" dirty="0">
              <a:latin typeface="Overused Grotesk"/>
              <a:ea typeface="TG Praktikal Medium" panose="00000600000000000000" pitchFamily="50" charset="-18"/>
            </a:endParaRPr>
          </a:p>
          <a:p>
            <a:pPr marL="342900" indent="-3429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sk-SK" sz="2000" dirty="0">
                <a:latin typeface="Overused Grotesk"/>
                <a:ea typeface="TG Praktikal Medium" panose="00000600000000000000" pitchFamily="50" charset="-18"/>
              </a:rPr>
              <a:t>overenie koncepcie – </a:t>
            </a:r>
            <a:r>
              <a:rPr lang="sk-SK" sz="2000" b="1" dirty="0" err="1">
                <a:latin typeface="Overused Grotesk"/>
                <a:ea typeface="TG Praktikal Medium" panose="00000600000000000000" pitchFamily="50" charset="-18"/>
              </a:rPr>
              <a:t>dvojvariantné</a:t>
            </a:r>
            <a:endParaRPr lang="sk-SK" sz="2000" b="1" dirty="0">
              <a:latin typeface="Overused Grotesk"/>
              <a:ea typeface="TG Praktikal Medium" panose="00000600000000000000" pitchFamily="50" charset="-18"/>
            </a:endParaRPr>
          </a:p>
          <a:p>
            <a:pPr>
              <a:spcAft>
                <a:spcPts val="400"/>
              </a:spcAft>
            </a:pPr>
            <a:endParaRPr lang="sk-SK" sz="2000" b="1" dirty="0">
              <a:latin typeface="Overused Grotesk"/>
              <a:ea typeface="TG Praktikal Medium" panose="00000600000000000000" pitchFamily="50" charset="-18"/>
            </a:endParaRPr>
          </a:p>
          <a:p>
            <a:pPr>
              <a:spcAft>
                <a:spcPts val="400"/>
              </a:spcAft>
            </a:pPr>
            <a:r>
              <a:rPr lang="sk-SK" sz="2000" b="1" dirty="0">
                <a:latin typeface="Overused Grotesk"/>
                <a:ea typeface="TG Praktikal Medium" panose="00000600000000000000" pitchFamily="50" charset="-18"/>
              </a:rPr>
              <a:t>Úroveň podrobnosti: </a:t>
            </a:r>
            <a:r>
              <a:rPr lang="sk-SK" sz="2000" dirty="0">
                <a:latin typeface="Overused Grotesk"/>
                <a:ea typeface="TG Praktikal Medium" panose="00000600000000000000" pitchFamily="50" charset="-18"/>
              </a:rPr>
              <a:t>Koncepcia urbanistického riešenia svojim obsahom a rozsahom zodpovedá náležitostiam územnoplánovacej štúdie.</a:t>
            </a:r>
          </a:p>
        </p:txBody>
      </p:sp>
      <p:sp>
        <p:nvSpPr>
          <p:cNvPr id="11" name="BlokTextu 10">
            <a:extLst>
              <a:ext uri="{FF2B5EF4-FFF2-40B4-BE49-F238E27FC236}">
                <a16:creationId xmlns:a16="http://schemas.microsoft.com/office/drawing/2014/main" id="{4D0EEE4A-B9B4-1846-ACB2-6F2A481044D9}"/>
              </a:ext>
            </a:extLst>
          </p:cNvPr>
          <p:cNvSpPr txBox="1"/>
          <p:nvPr/>
        </p:nvSpPr>
        <p:spPr>
          <a:xfrm>
            <a:off x="3413760" y="376302"/>
            <a:ext cx="84067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sk-SK" sz="3600" dirty="0">
                <a:latin typeface="Overused Grotesk SemiBold" pitchFamily="50" charset="-18"/>
              </a:rPr>
              <a:t>Vízia rozvoja územia</a:t>
            </a:r>
            <a:endParaRPr lang="sk-SK" sz="3600" noProof="0" dirty="0">
              <a:latin typeface="Overused Grotesk SemiBold" pitchFamily="50" charset="-18"/>
            </a:endParaRPr>
          </a:p>
        </p:txBody>
      </p:sp>
      <p:sp>
        <p:nvSpPr>
          <p:cNvPr id="12" name="Obdĺžnik 11">
            <a:extLst>
              <a:ext uri="{FF2B5EF4-FFF2-40B4-BE49-F238E27FC236}">
                <a16:creationId xmlns:a16="http://schemas.microsoft.com/office/drawing/2014/main" id="{63E0F786-16CE-9849-C21C-96757E13076F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noFill/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7333145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E81BA2-86E2-0093-1FD5-AE2D51C025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lokTextu 1">
            <a:extLst>
              <a:ext uri="{FF2B5EF4-FFF2-40B4-BE49-F238E27FC236}">
                <a16:creationId xmlns:a16="http://schemas.microsoft.com/office/drawing/2014/main" id="{E89D9F1E-04E0-3A04-3AAE-C5664A5BFF10}"/>
              </a:ext>
            </a:extLst>
          </p:cNvPr>
          <p:cNvSpPr txBox="1"/>
          <p:nvPr/>
        </p:nvSpPr>
        <p:spPr>
          <a:xfrm>
            <a:off x="553300" y="944031"/>
            <a:ext cx="5622424" cy="64815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sk-S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400"/>
              </a:spcAft>
            </a:pPr>
            <a:r>
              <a:rPr lang="sk-SK" sz="2000" b="1" dirty="0">
                <a:latin typeface="Overused Grotesk"/>
                <a:ea typeface="TG Praktikal Medium" panose="00000600000000000000" pitchFamily="50" charset="-18"/>
              </a:rPr>
              <a:t>Obsah diela – hlavné kapitoly textovej časti:</a:t>
            </a:r>
            <a:endParaRPr lang="sk-SK" sz="2000" dirty="0">
              <a:latin typeface="Overused Grotesk"/>
              <a:ea typeface="TG Praktikal Medium" panose="00000600000000000000" pitchFamily="50" charset="-18"/>
            </a:endParaRPr>
          </a:p>
          <a:p>
            <a:pPr marL="342900" indent="-3429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sk-SK" sz="2000" dirty="0">
                <a:latin typeface="Overused Grotesk" pitchFamily="50" charset="-18"/>
              </a:rPr>
              <a:t>Hlavné ciele Vízie</a:t>
            </a:r>
          </a:p>
          <a:p>
            <a:pPr marL="342900" indent="-3429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sk-SK" sz="2000" dirty="0">
                <a:latin typeface="Overused Grotesk" pitchFamily="50" charset="-18"/>
              </a:rPr>
              <a:t>Koncepcia transformácie</a:t>
            </a:r>
          </a:p>
          <a:p>
            <a:pPr marL="342900" indent="-3429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sk-SK" sz="2000" b="1" dirty="0">
                <a:latin typeface="Overused Grotesk" pitchFamily="50" charset="-18"/>
              </a:rPr>
              <a:t>Urbanistické princípy </a:t>
            </a:r>
            <a:r>
              <a:rPr lang="sk-SK" sz="2000" dirty="0">
                <a:latin typeface="Overused Grotesk" pitchFamily="50" charset="-18"/>
              </a:rPr>
              <a:t>– vízia a identita budúcej štvrte</a:t>
            </a:r>
          </a:p>
          <a:p>
            <a:pPr marL="800100" lvl="1" indent="-342900">
              <a:spcAft>
                <a:spcPts val="400"/>
              </a:spcAft>
              <a:buFont typeface="Symbol" panose="05050102010706020507" pitchFamily="18" charset="2"/>
              <a:buChar char=""/>
            </a:pPr>
            <a:r>
              <a:rPr lang="sk-SK" sz="2000" dirty="0">
                <a:latin typeface="Overused Grotesk" pitchFamily="50" charset="-18"/>
              </a:rPr>
              <a:t>Priestorová kompozícia</a:t>
            </a:r>
          </a:p>
          <a:p>
            <a:pPr marL="800100" lvl="1" indent="-342900">
              <a:spcAft>
                <a:spcPts val="400"/>
              </a:spcAft>
              <a:buFont typeface="Symbol" panose="05050102010706020507" pitchFamily="18" charset="2"/>
              <a:buChar char=""/>
            </a:pPr>
            <a:r>
              <a:rPr lang="sk-SK" sz="2000" dirty="0">
                <a:latin typeface="Overused Grotesk" pitchFamily="50" charset="-18"/>
              </a:rPr>
              <a:t>Návrh princípov priestorovej a funkčnej regulácie</a:t>
            </a:r>
          </a:p>
          <a:p>
            <a:pPr marL="800100" lvl="1" indent="-342900">
              <a:spcAft>
                <a:spcPts val="400"/>
              </a:spcAft>
              <a:buFont typeface="Symbol" panose="05050102010706020507" pitchFamily="18" charset="2"/>
              <a:buChar char=""/>
            </a:pPr>
            <a:r>
              <a:rPr lang="sk-SK" sz="2000" dirty="0">
                <a:latin typeface="Overused Grotesk" pitchFamily="50" charset="-18"/>
              </a:rPr>
              <a:t>Koncept regulácie jednotlivých sektorov</a:t>
            </a:r>
          </a:p>
          <a:p>
            <a:pPr marL="342900" indent="-3429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sk-SK" sz="2000" b="1" dirty="0">
                <a:latin typeface="Overused Grotesk" pitchFamily="50" charset="-18"/>
              </a:rPr>
              <a:t>Protipovodňová ochrana </a:t>
            </a:r>
            <a:r>
              <a:rPr lang="sk-SK" sz="2000" dirty="0">
                <a:latin typeface="Overused Grotesk" pitchFamily="50" charset="-18"/>
              </a:rPr>
              <a:t>– komplexná stratégia</a:t>
            </a:r>
          </a:p>
          <a:p>
            <a:pPr marL="342900" indent="-3429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sk-SK" sz="2000" b="1" dirty="0">
                <a:latin typeface="Overused Grotesk" pitchFamily="50" charset="-18"/>
              </a:rPr>
              <a:t>Stratégia pamiatkovej ochrany</a:t>
            </a:r>
          </a:p>
          <a:p>
            <a:pPr marL="342900" indent="-3429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sk-SK" sz="2000" dirty="0">
                <a:latin typeface="Overused Grotesk" pitchFamily="50" charset="-18"/>
              </a:rPr>
              <a:t>Typizácia ulíc a verejných priestorov</a:t>
            </a:r>
            <a:endParaRPr lang="sk-SK" sz="2000" b="1" dirty="0">
              <a:latin typeface="Overused Grotesk" pitchFamily="50" charset="-18"/>
            </a:endParaRPr>
          </a:p>
          <a:p>
            <a:pPr marL="342900" indent="-3429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sk-SK" sz="2000" b="1" dirty="0">
                <a:latin typeface="Overused Grotesk" pitchFamily="50" charset="-18"/>
              </a:rPr>
              <a:t>Hustota obyvateľstva a zástavby</a:t>
            </a:r>
          </a:p>
          <a:p>
            <a:pPr marL="342900" indent="-3429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sk-SK" sz="2000" dirty="0">
                <a:latin typeface="Overused Grotesk" pitchFamily="50" charset="-18"/>
              </a:rPr>
              <a:t>Stratégia zelene a klimatickej odolnosti</a:t>
            </a:r>
          </a:p>
          <a:p>
            <a:pPr marL="342900" indent="-3429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sk-SK" sz="2000" dirty="0">
                <a:latin typeface="Overused Grotesk" pitchFamily="50" charset="-18"/>
              </a:rPr>
              <a:t>Koncepcia verejného technického vybavenia</a:t>
            </a:r>
          </a:p>
          <a:p>
            <a:pPr marL="342900" indent="-342900">
              <a:spcAft>
                <a:spcPts val="400"/>
              </a:spcAft>
              <a:buFont typeface="Wingdings" panose="05000000000000000000" pitchFamily="2" charset="2"/>
              <a:buChar char="§"/>
            </a:pPr>
            <a:endParaRPr lang="sk-SK" sz="2000" dirty="0">
              <a:latin typeface="Overused Grotesk" pitchFamily="50" charset="-18"/>
            </a:endParaRPr>
          </a:p>
          <a:p>
            <a:pPr marL="342900" indent="-342900">
              <a:spcAft>
                <a:spcPts val="800"/>
              </a:spcAft>
              <a:buFont typeface="Wingdings" panose="05000000000000000000" pitchFamily="2" charset="2"/>
              <a:buChar char="§"/>
            </a:pPr>
            <a:endParaRPr lang="sk-SK" sz="2000" b="1" dirty="0">
              <a:latin typeface="Overused Grotesk" pitchFamily="50" charset="-18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sk-SK" sz="2000" b="1" dirty="0">
              <a:latin typeface="Overused Grotesk" pitchFamily="50" charset="-18"/>
            </a:endParaRPr>
          </a:p>
        </p:txBody>
      </p:sp>
      <p:sp>
        <p:nvSpPr>
          <p:cNvPr id="6" name="BlokTextu 6">
            <a:extLst>
              <a:ext uri="{FF2B5EF4-FFF2-40B4-BE49-F238E27FC236}">
                <a16:creationId xmlns:a16="http://schemas.microsoft.com/office/drawing/2014/main" id="{4CDA042E-5F62-CEEC-4503-B634AC1E0434}"/>
              </a:ext>
            </a:extLst>
          </p:cNvPr>
          <p:cNvSpPr txBox="1"/>
          <p:nvPr/>
        </p:nvSpPr>
        <p:spPr>
          <a:xfrm>
            <a:off x="6339872" y="944031"/>
            <a:ext cx="5529094" cy="187820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sk-S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07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endParaRPr lang="sk-SK" sz="2000" dirty="0">
              <a:latin typeface="Overused Grotesk" pitchFamily="50" charset="-18"/>
            </a:endParaRPr>
          </a:p>
          <a:p>
            <a:pPr marL="342900" indent="-342900">
              <a:lnSpc>
                <a:spcPct val="107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sk-SK" sz="2000" dirty="0">
                <a:latin typeface="Overused Grotesk" pitchFamily="50" charset="-18"/>
              </a:rPr>
              <a:t>Koncepcia energetickej stratégie</a:t>
            </a:r>
          </a:p>
          <a:p>
            <a:pPr marL="342900" indent="-342900">
              <a:lnSpc>
                <a:spcPct val="107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sk-SK" sz="2000" dirty="0">
                <a:latin typeface="Overused Grotesk" pitchFamily="50" charset="-18"/>
              </a:rPr>
              <a:t>Koncepcia verejného dopravného vybavenia a mestskej mobility</a:t>
            </a:r>
          </a:p>
          <a:p>
            <a:pPr marL="342900" indent="-342900">
              <a:lnSpc>
                <a:spcPct val="107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sk-SK" sz="2000" dirty="0">
                <a:latin typeface="Overused Grotesk" pitchFamily="50" charset="-18"/>
              </a:rPr>
              <a:t>Návrh princípov rozvoja verejnej vybavenosti</a:t>
            </a:r>
          </a:p>
        </p:txBody>
      </p:sp>
      <p:sp>
        <p:nvSpPr>
          <p:cNvPr id="14" name="BlokTextu 13">
            <a:extLst>
              <a:ext uri="{FF2B5EF4-FFF2-40B4-BE49-F238E27FC236}">
                <a16:creationId xmlns:a16="http://schemas.microsoft.com/office/drawing/2014/main" id="{D7542810-0C1C-1FC8-7DFD-01160B44AC8D}"/>
              </a:ext>
            </a:extLst>
          </p:cNvPr>
          <p:cNvSpPr txBox="1"/>
          <p:nvPr/>
        </p:nvSpPr>
        <p:spPr>
          <a:xfrm>
            <a:off x="3413760" y="376302"/>
            <a:ext cx="84067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sk-SK" sz="3600" dirty="0">
                <a:latin typeface="Overused Grotesk SemiBold" pitchFamily="50" charset="-18"/>
              </a:rPr>
              <a:t>Vízia rozvoja územia</a:t>
            </a:r>
            <a:endParaRPr lang="sk-SK" sz="3600" noProof="0" dirty="0">
              <a:latin typeface="Overused Grotesk SemiBold" pitchFamily="50" charset="-18"/>
            </a:endParaRPr>
          </a:p>
        </p:txBody>
      </p:sp>
      <p:sp>
        <p:nvSpPr>
          <p:cNvPr id="15" name="Obdĺžnik 14">
            <a:extLst>
              <a:ext uri="{FF2B5EF4-FFF2-40B4-BE49-F238E27FC236}">
                <a16:creationId xmlns:a16="http://schemas.microsoft.com/office/drawing/2014/main" id="{3E4CD11D-A474-78B1-484F-5F7F3C35288D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noFill/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8904585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lokTextu 4">
            <a:extLst>
              <a:ext uri="{FF2B5EF4-FFF2-40B4-BE49-F238E27FC236}">
                <a16:creationId xmlns:a16="http://schemas.microsoft.com/office/drawing/2014/main" id="{AFC6860B-358D-974E-AF55-151CB2BD4937}"/>
              </a:ext>
            </a:extLst>
          </p:cNvPr>
          <p:cNvSpPr txBox="1"/>
          <p:nvPr/>
        </p:nvSpPr>
        <p:spPr>
          <a:xfrm>
            <a:off x="553300" y="944031"/>
            <a:ext cx="7143750" cy="4974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400"/>
              </a:spcAft>
            </a:pPr>
            <a:r>
              <a:rPr lang="sk-SK" sz="2000" b="1" dirty="0">
                <a:latin typeface="Overused Grotesk"/>
              </a:rPr>
              <a:t>Skladba výkresovej časti:</a:t>
            </a:r>
          </a:p>
          <a:p>
            <a:pPr marL="342900" indent="-342900">
              <a:lnSpc>
                <a:spcPct val="107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sk-SK" sz="2000" dirty="0">
                <a:latin typeface="Overused Grotesk"/>
              </a:rPr>
              <a:t>Výkres širších vzťahov</a:t>
            </a:r>
          </a:p>
          <a:p>
            <a:pPr marL="342900" indent="-342900">
              <a:lnSpc>
                <a:spcPct val="107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sk-SK" sz="2000" dirty="0">
                <a:latin typeface="Overused Grotesk"/>
              </a:rPr>
              <a:t>Výkres limitov</a:t>
            </a:r>
          </a:p>
          <a:p>
            <a:pPr marL="342900" indent="-342900">
              <a:lnSpc>
                <a:spcPct val="107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sk-SK" sz="2000" dirty="0">
                <a:latin typeface="Overused Grotesk"/>
              </a:rPr>
              <a:t>Výkres problémov</a:t>
            </a:r>
          </a:p>
          <a:p>
            <a:pPr marL="342900" indent="-342900">
              <a:lnSpc>
                <a:spcPct val="107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sk-SK" sz="2000" dirty="0">
                <a:latin typeface="Overused Grotesk"/>
              </a:rPr>
              <a:t>Výkres potenciálov</a:t>
            </a:r>
          </a:p>
          <a:p>
            <a:pPr marL="342900" indent="-342900">
              <a:lnSpc>
                <a:spcPct val="107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sk-SK" sz="2000" dirty="0">
                <a:latin typeface="Overused Grotesk"/>
              </a:rPr>
              <a:t>Koncepcia komplexného urbanistického riešenia</a:t>
            </a:r>
          </a:p>
          <a:p>
            <a:pPr marL="342900" indent="-342900">
              <a:lnSpc>
                <a:spcPct val="107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sk-SK" sz="2000" dirty="0">
                <a:latin typeface="Overused Grotesk"/>
              </a:rPr>
              <a:t>Koncepcia komplexného urbanistického riešenia - </a:t>
            </a:r>
            <a:r>
              <a:rPr lang="sk-SK" sz="2000" dirty="0" err="1">
                <a:latin typeface="Overused Grotesk"/>
              </a:rPr>
              <a:t>axonometria</a:t>
            </a:r>
            <a:endParaRPr lang="sk-SK" sz="2000" dirty="0">
              <a:latin typeface="Overused Grotesk"/>
            </a:endParaRPr>
          </a:p>
          <a:p>
            <a:pPr marL="342900" indent="-342900">
              <a:lnSpc>
                <a:spcPct val="107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sk-SK" sz="2000" dirty="0">
                <a:latin typeface="Overused Grotesk"/>
              </a:rPr>
              <a:t>Koncepcia priestorovej a funkčnej regulácie</a:t>
            </a:r>
          </a:p>
          <a:p>
            <a:pPr marL="342900" indent="-342900">
              <a:lnSpc>
                <a:spcPct val="107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sk-SK" sz="2000" dirty="0">
                <a:latin typeface="Overused Grotesk"/>
              </a:rPr>
              <a:t>Koncepcia verejného dopravného vybavenia</a:t>
            </a:r>
          </a:p>
          <a:p>
            <a:pPr marL="342900" indent="-342900">
              <a:lnSpc>
                <a:spcPct val="107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sk-SK" sz="2000" dirty="0">
                <a:latin typeface="Overused Grotesk"/>
              </a:rPr>
              <a:t>Koncepcia verejného technického vybavenia</a:t>
            </a:r>
          </a:p>
          <a:p>
            <a:pPr marL="342900" indent="-342900">
              <a:lnSpc>
                <a:spcPct val="107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sk-SK" sz="2000" dirty="0">
                <a:latin typeface="Overused Grotesk"/>
              </a:rPr>
              <a:t>Koncepcia zeleno-modrej infraštruktúry</a:t>
            </a:r>
          </a:p>
          <a:p>
            <a:pPr marL="342900" indent="-342900">
              <a:lnSpc>
                <a:spcPct val="107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sk-SK" sz="2000" dirty="0">
                <a:latin typeface="Overused Grotesk"/>
              </a:rPr>
              <a:t>Koncepcia riešenia verejných priestorov a verejnej vybavenosti</a:t>
            </a:r>
          </a:p>
          <a:p>
            <a:pPr marL="342900" indent="-342900">
              <a:lnSpc>
                <a:spcPct val="107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sk-SK" sz="2000" dirty="0">
                <a:latin typeface="Overused Grotesk"/>
              </a:rPr>
              <a:t>Koncepcia protipovodňovej ochrany</a:t>
            </a:r>
          </a:p>
        </p:txBody>
      </p:sp>
      <p:sp>
        <p:nvSpPr>
          <p:cNvPr id="19" name="BlokTextu 18">
            <a:extLst>
              <a:ext uri="{FF2B5EF4-FFF2-40B4-BE49-F238E27FC236}">
                <a16:creationId xmlns:a16="http://schemas.microsoft.com/office/drawing/2014/main" id="{9063A644-4E07-713E-7E30-4DDC6E229266}"/>
              </a:ext>
            </a:extLst>
          </p:cNvPr>
          <p:cNvSpPr txBox="1"/>
          <p:nvPr/>
        </p:nvSpPr>
        <p:spPr>
          <a:xfrm>
            <a:off x="3413760" y="376302"/>
            <a:ext cx="84067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sk-SK" sz="3600" dirty="0">
                <a:latin typeface="Overused Grotesk SemiBold" pitchFamily="50" charset="-18"/>
              </a:rPr>
              <a:t>Vízia rozvoja územia</a:t>
            </a:r>
            <a:endParaRPr lang="sk-SK" sz="3600" noProof="0" dirty="0">
              <a:latin typeface="Overused Grotesk SemiBold" pitchFamily="50" charset="-18"/>
            </a:endParaRPr>
          </a:p>
        </p:txBody>
      </p:sp>
      <p:sp>
        <p:nvSpPr>
          <p:cNvPr id="20" name="Obdĺžnik 19">
            <a:extLst>
              <a:ext uri="{FF2B5EF4-FFF2-40B4-BE49-F238E27FC236}">
                <a16:creationId xmlns:a16="http://schemas.microsoft.com/office/drawing/2014/main" id="{79845C88-921B-3AD6-0FB3-4EA79D25CED8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noFill/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3888380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Obrázok, na ktorom je mapa, čierno-biela, exteriér&#10;&#10;Obsah vygenerovaný pomocou AI môže byť nesprávny.">
            <a:extLst>
              <a:ext uri="{FF2B5EF4-FFF2-40B4-BE49-F238E27FC236}">
                <a16:creationId xmlns:a16="http://schemas.microsoft.com/office/drawing/2014/main" id="{8CC136B7-2D44-F514-7448-94B24DECBCC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46" r="5208"/>
          <a:stretch>
            <a:fillRect/>
          </a:stretch>
        </p:blipFill>
        <p:spPr>
          <a:xfrm>
            <a:off x="263525" y="1227144"/>
            <a:ext cx="11557000" cy="5256944"/>
          </a:xfrm>
          <a:prstGeom prst="rect">
            <a:avLst/>
          </a:prstGeom>
        </p:spPr>
      </p:pic>
      <p:sp>
        <p:nvSpPr>
          <p:cNvPr id="4" name="BlokTextu 3">
            <a:extLst>
              <a:ext uri="{FF2B5EF4-FFF2-40B4-BE49-F238E27FC236}">
                <a16:creationId xmlns:a16="http://schemas.microsoft.com/office/drawing/2014/main" id="{72D8CBBB-FE47-4CA3-F0F9-1C209C3C6B1C}"/>
              </a:ext>
            </a:extLst>
          </p:cNvPr>
          <p:cNvSpPr txBox="1"/>
          <p:nvPr/>
        </p:nvSpPr>
        <p:spPr>
          <a:xfrm>
            <a:off x="3413760" y="376302"/>
            <a:ext cx="84067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sk-SK" sz="3600" dirty="0">
                <a:latin typeface="Overused Grotesk SemiBold" pitchFamily="50" charset="-18"/>
              </a:rPr>
              <a:t>celková výmera </a:t>
            </a:r>
            <a:r>
              <a:rPr lang="sk-SK" sz="3600" noProof="0" dirty="0">
                <a:latin typeface="Overused Grotesk SemiBold" pitchFamily="50" charset="-18"/>
              </a:rPr>
              <a:t>65 ha_</a:t>
            </a:r>
            <a:r>
              <a:rPr lang="sk-SK" sz="3600" dirty="0">
                <a:latin typeface="Overused Grotesk SemiBold" pitchFamily="50" charset="-18"/>
              </a:rPr>
              <a:t>pevnina </a:t>
            </a:r>
            <a:r>
              <a:rPr lang="sk-SK" sz="3600" noProof="0" dirty="0">
                <a:latin typeface="Overused Grotesk SemiBold" pitchFamily="50" charset="-18"/>
              </a:rPr>
              <a:t>45 ha</a:t>
            </a:r>
          </a:p>
        </p:txBody>
      </p:sp>
      <p:sp>
        <p:nvSpPr>
          <p:cNvPr id="5" name="BlokTextu 4">
            <a:extLst>
              <a:ext uri="{FF2B5EF4-FFF2-40B4-BE49-F238E27FC236}">
                <a16:creationId xmlns:a16="http://schemas.microsoft.com/office/drawing/2014/main" id="{A3FED6B5-9B10-4CCE-A361-97E01E251818}"/>
              </a:ext>
            </a:extLst>
          </p:cNvPr>
          <p:cNvSpPr txBox="1"/>
          <p:nvPr/>
        </p:nvSpPr>
        <p:spPr>
          <a:xfrm>
            <a:off x="264780" y="4858793"/>
            <a:ext cx="5404500" cy="163121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k-SK" sz="2000" b="1" dirty="0">
                <a:highlight>
                  <a:srgbClr val="FFFFFF"/>
                </a:highlight>
                <a:latin typeface="Overused Grotesk" pitchFamily="50" charset="-18"/>
              </a:rPr>
              <a:t>Transformácia prístavného územia </a:t>
            </a:r>
            <a:r>
              <a:rPr lang="sk-SK" sz="2000" dirty="0">
                <a:highlight>
                  <a:srgbClr val="FFFFFF"/>
                </a:highlight>
                <a:latin typeface="Overused Grotesk" pitchFamily="50" charset="-18"/>
              </a:rPr>
              <a:t>v dotyku s centrom: premena neprístupného </a:t>
            </a:r>
            <a:r>
              <a:rPr lang="sk-SK" sz="2000" b="1" dirty="0" err="1">
                <a:highlight>
                  <a:srgbClr val="FFFFFF"/>
                </a:highlight>
                <a:latin typeface="Overused Grotesk" pitchFamily="50" charset="-18"/>
              </a:rPr>
              <a:t>brownfieldu</a:t>
            </a:r>
            <a:r>
              <a:rPr lang="sk-SK" sz="2000" b="1" dirty="0">
                <a:highlight>
                  <a:srgbClr val="FFFFFF"/>
                </a:highlight>
                <a:latin typeface="Overused Grotesk" pitchFamily="50" charset="-18"/>
              </a:rPr>
              <a:t> na živú časť mesta - kompaktnú mestskú štvrť</a:t>
            </a:r>
            <a:r>
              <a:rPr lang="sk-SK" sz="2000" dirty="0">
                <a:highlight>
                  <a:srgbClr val="FFFFFF"/>
                </a:highlight>
                <a:latin typeface="Overused Grotesk" pitchFamily="50" charset="-18"/>
              </a:rPr>
              <a:t>, v logickom slede krokov rozvoja nábrežia a prinavrátenie nábrežia mestu</a:t>
            </a:r>
          </a:p>
        </p:txBody>
      </p:sp>
      <p:sp>
        <p:nvSpPr>
          <p:cNvPr id="6" name="Obdĺžnik 5">
            <a:extLst>
              <a:ext uri="{FF2B5EF4-FFF2-40B4-BE49-F238E27FC236}">
                <a16:creationId xmlns:a16="http://schemas.microsoft.com/office/drawing/2014/main" id="{987A97E6-000F-835F-A82F-B250181719F1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noFill/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8324451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447DC4-2A29-8868-4766-0F8D924A5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4" descr="Obrázok, na ktorom je mapa, text, čierno-biela&#10;&#10;Obsah vygenerovaný pomocou AI môže byť nesprávny.">
            <a:extLst>
              <a:ext uri="{FF2B5EF4-FFF2-40B4-BE49-F238E27FC236}">
                <a16:creationId xmlns:a16="http://schemas.microsoft.com/office/drawing/2014/main" id="{36AA5645-3305-AD1C-2297-E53F710732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46" r="5207"/>
          <a:stretch>
            <a:fillRect/>
          </a:stretch>
        </p:blipFill>
        <p:spPr>
          <a:xfrm>
            <a:off x="263526" y="1232754"/>
            <a:ext cx="11557000" cy="5256946"/>
          </a:xfrm>
          <a:prstGeom prst="rect">
            <a:avLst/>
          </a:prstGeom>
        </p:spPr>
      </p:pic>
      <p:sp>
        <p:nvSpPr>
          <p:cNvPr id="4" name="BlokTextu 3">
            <a:extLst>
              <a:ext uri="{FF2B5EF4-FFF2-40B4-BE49-F238E27FC236}">
                <a16:creationId xmlns:a16="http://schemas.microsoft.com/office/drawing/2014/main" id="{A1FC83BF-6827-15AB-7672-61B89779998D}"/>
              </a:ext>
            </a:extLst>
          </p:cNvPr>
          <p:cNvSpPr txBox="1"/>
          <p:nvPr/>
        </p:nvSpPr>
        <p:spPr>
          <a:xfrm>
            <a:off x="1190625" y="379609"/>
            <a:ext cx="106299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sk-SK" sz="3600" noProof="0">
                <a:latin typeface="Overused Grotesk SemiBold" pitchFamily="50" charset="-18"/>
              </a:rPr>
              <a:t>rozvojový kontext a </a:t>
            </a:r>
            <a:r>
              <a:rPr lang="sk-SK" sz="3600">
                <a:latin typeface="Overused Grotesk SemiBold" pitchFamily="50" charset="-18"/>
              </a:rPr>
              <a:t>zefektívnenie Páleniska</a:t>
            </a:r>
          </a:p>
          <a:p>
            <a:pPr algn="r">
              <a:buNone/>
            </a:pPr>
            <a:endParaRPr lang="sk-SK" sz="3600" noProof="0">
              <a:latin typeface="Overused Grotesk SemiBold" pitchFamily="50" charset="-18"/>
            </a:endParaRPr>
          </a:p>
        </p:txBody>
      </p:sp>
      <p:cxnSp>
        <p:nvCxnSpPr>
          <p:cNvPr id="6" name="Rovná spojovacia šípka 5">
            <a:extLst>
              <a:ext uri="{FF2B5EF4-FFF2-40B4-BE49-F238E27FC236}">
                <a16:creationId xmlns:a16="http://schemas.microsoft.com/office/drawing/2014/main" id="{1BD05638-6508-17A8-368A-3DC59E3AAC0E}"/>
              </a:ext>
            </a:extLst>
          </p:cNvPr>
          <p:cNvCxnSpPr>
            <a:cxnSpLocks/>
          </p:cNvCxnSpPr>
          <p:nvPr/>
        </p:nvCxnSpPr>
        <p:spPr>
          <a:xfrm>
            <a:off x="5616244" y="3251981"/>
            <a:ext cx="1767195" cy="1210837"/>
          </a:xfrm>
          <a:prstGeom prst="straightConnector1">
            <a:avLst/>
          </a:prstGeom>
          <a:ln w="76200">
            <a:solidFill>
              <a:srgbClr val="F4D2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BlokTextu 7">
            <a:extLst>
              <a:ext uri="{FF2B5EF4-FFF2-40B4-BE49-F238E27FC236}">
                <a16:creationId xmlns:a16="http://schemas.microsoft.com/office/drawing/2014/main" id="{4635721D-6E58-926C-DC60-8B1C5FCD8E8B}"/>
              </a:ext>
            </a:extLst>
          </p:cNvPr>
          <p:cNvSpPr txBox="1"/>
          <p:nvPr/>
        </p:nvSpPr>
        <p:spPr>
          <a:xfrm>
            <a:off x="264780" y="4547042"/>
            <a:ext cx="5101304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k-SK" sz="2000" dirty="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Zimný prístav v </a:t>
            </a:r>
            <a:r>
              <a:rPr lang="sk-SK" sz="2000" b="1" dirty="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kontexte priľahlých rozvojových zón</a:t>
            </a:r>
            <a:endParaRPr lang="sk-SK" sz="2000" dirty="0">
              <a:highlight>
                <a:srgbClr val="FFFFFF"/>
              </a:highlight>
              <a:latin typeface="Overused Grotesk" pitchFamily="50" charset="-18"/>
              <a:ea typeface="TG Praktikal Medium" panose="00000600000000000000" pitchFamily="50" charset="-18"/>
            </a:endParaRPr>
          </a:p>
          <a:p>
            <a:endParaRPr lang="sk-SK" sz="2000" dirty="0">
              <a:highlight>
                <a:srgbClr val="FFFFFF"/>
              </a:highlight>
              <a:latin typeface="Overused Grotesk" pitchFamily="50" charset="-18"/>
              <a:ea typeface="TG Praktikal Medium" panose="00000600000000000000" pitchFamily="50" charset="-18"/>
            </a:endParaRPr>
          </a:p>
          <a:p>
            <a:r>
              <a:rPr lang="sk-SK" sz="2000" dirty="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Presun nákladového prístavu a </a:t>
            </a:r>
            <a:r>
              <a:rPr lang="sk-SK" sz="2000" b="1" dirty="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zlúčenie funkcií v prístave Pálenisko </a:t>
            </a:r>
            <a:r>
              <a:rPr lang="sk-SK" sz="2000" dirty="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- ekonomicky podmieňujúci faktor transformácie ZP</a:t>
            </a:r>
          </a:p>
        </p:txBody>
      </p:sp>
      <p:sp>
        <p:nvSpPr>
          <p:cNvPr id="3" name="Obdĺžnik 2">
            <a:extLst>
              <a:ext uri="{FF2B5EF4-FFF2-40B4-BE49-F238E27FC236}">
                <a16:creationId xmlns:a16="http://schemas.microsoft.com/office/drawing/2014/main" id="{73B4301D-2FA2-D45C-CE2B-E7C378DFD57A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noFill/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41701151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290D69-9351-6A75-253B-95B666D0E7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 descr="Obrázok, na ktorom je text, mapa, plán&#10;&#10;Obsah vygenerovaný pomocou AI môže byť nesprávny.">
            <a:extLst>
              <a:ext uri="{FF2B5EF4-FFF2-40B4-BE49-F238E27FC236}">
                <a16:creationId xmlns:a16="http://schemas.microsoft.com/office/drawing/2014/main" id="{8EB28DCC-7958-9671-77F7-5C208C16A0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2" b="47581"/>
          <a:stretch>
            <a:fillRect/>
          </a:stretch>
        </p:blipFill>
        <p:spPr>
          <a:xfrm>
            <a:off x="0" y="0"/>
            <a:ext cx="12181831" cy="6858001"/>
          </a:xfrm>
          <a:prstGeom prst="rect">
            <a:avLst/>
          </a:prstGeom>
        </p:spPr>
      </p:pic>
      <p:sp>
        <p:nvSpPr>
          <p:cNvPr id="11" name="Obdĺžnik 10">
            <a:extLst>
              <a:ext uri="{FF2B5EF4-FFF2-40B4-BE49-F238E27FC236}">
                <a16:creationId xmlns:a16="http://schemas.microsoft.com/office/drawing/2014/main" id="{0369B870-730F-A9A7-0F9A-985DD395BEDD}"/>
              </a:ext>
            </a:extLst>
          </p:cNvPr>
          <p:cNvSpPr/>
          <p:nvPr/>
        </p:nvSpPr>
        <p:spPr>
          <a:xfrm>
            <a:off x="263525" y="4548385"/>
            <a:ext cx="6011863" cy="19389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3" name="Obdĺžnik 2">
            <a:extLst>
              <a:ext uri="{FF2B5EF4-FFF2-40B4-BE49-F238E27FC236}">
                <a16:creationId xmlns:a16="http://schemas.microsoft.com/office/drawing/2014/main" id="{98EA2612-3C65-B617-72EA-57777E60816D}"/>
              </a:ext>
            </a:extLst>
          </p:cNvPr>
          <p:cNvSpPr/>
          <p:nvPr/>
        </p:nvSpPr>
        <p:spPr>
          <a:xfrm>
            <a:off x="9312441" y="380333"/>
            <a:ext cx="2508083" cy="1188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4" name="BlokTextu 3">
            <a:extLst>
              <a:ext uri="{FF2B5EF4-FFF2-40B4-BE49-F238E27FC236}">
                <a16:creationId xmlns:a16="http://schemas.microsoft.com/office/drawing/2014/main" id="{DAD7569C-61E3-2263-32D3-C3C6591A89FF}"/>
              </a:ext>
            </a:extLst>
          </p:cNvPr>
          <p:cNvSpPr txBox="1"/>
          <p:nvPr/>
        </p:nvSpPr>
        <p:spPr>
          <a:xfrm>
            <a:off x="8939463" y="368300"/>
            <a:ext cx="288106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sk-SK" sz="3600" noProof="0">
                <a:highlight>
                  <a:srgbClr val="FFFFFF"/>
                </a:highlight>
                <a:latin typeface="Overused Grotesk SemiBold" pitchFamily="50" charset="-18"/>
              </a:rPr>
              <a:t>JESTVUJÚCI </a:t>
            </a:r>
          </a:p>
          <a:p>
            <a:pPr algn="r">
              <a:buNone/>
            </a:pPr>
            <a:r>
              <a:rPr lang="sk-SK" sz="3600" noProof="0">
                <a:highlight>
                  <a:srgbClr val="FFFFFF"/>
                </a:highlight>
                <a:latin typeface="Overused Grotesk SemiBold" pitchFamily="50" charset="-18"/>
              </a:rPr>
              <a:t>STAV</a:t>
            </a:r>
          </a:p>
        </p:txBody>
      </p:sp>
      <p:sp>
        <p:nvSpPr>
          <p:cNvPr id="8" name="BlokTextu 7">
            <a:extLst>
              <a:ext uri="{FF2B5EF4-FFF2-40B4-BE49-F238E27FC236}">
                <a16:creationId xmlns:a16="http://schemas.microsoft.com/office/drawing/2014/main" id="{67552E7D-786A-1876-9FD9-5E7A1AA2455A}"/>
              </a:ext>
            </a:extLst>
          </p:cNvPr>
          <p:cNvSpPr txBox="1"/>
          <p:nvPr/>
        </p:nvSpPr>
        <p:spPr>
          <a:xfrm>
            <a:off x="264779" y="4548387"/>
            <a:ext cx="6146625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k-SK" sz="2000" b="1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Priemyselný areál: </a:t>
            </a:r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Uzavreté a pre verejnosť neprístupné územie</a:t>
            </a:r>
          </a:p>
          <a:p>
            <a:r>
              <a:rPr lang="sk-SK" sz="2000" b="1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Priestorová segregácia: </a:t>
            </a:r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Pevninská časť je rozdelená na tri zóny vodnou plochou prístavných bazénov </a:t>
            </a:r>
          </a:p>
          <a:p>
            <a:r>
              <a:rPr lang="sk-SK" sz="2000" b="1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Dopravné limity</a:t>
            </a:r>
            <a:r>
              <a:rPr lang="sk-SK" sz="2000">
                <a:highlight>
                  <a:srgbClr val="FFFFFF"/>
                </a:highlight>
                <a:latin typeface="Overused Grotesk" pitchFamily="50" charset="-18"/>
                <a:ea typeface="TG Praktikal Medium" panose="00000600000000000000" pitchFamily="50" charset="-18"/>
              </a:rPr>
              <a:t>: Prítomnosť nákladnej vlečky ovplyvňujúca funkčné aj priestorové využitie územia</a:t>
            </a:r>
          </a:p>
        </p:txBody>
      </p:sp>
      <p:sp>
        <p:nvSpPr>
          <p:cNvPr id="5" name="Obdĺžnik 4">
            <a:extLst>
              <a:ext uri="{FF2B5EF4-FFF2-40B4-BE49-F238E27FC236}">
                <a16:creationId xmlns:a16="http://schemas.microsoft.com/office/drawing/2014/main" id="{17C7B6D8-5DE1-2A0A-E095-2EA5B22BD46F}"/>
              </a:ext>
            </a:extLst>
          </p:cNvPr>
          <p:cNvSpPr/>
          <p:nvPr/>
        </p:nvSpPr>
        <p:spPr>
          <a:xfrm>
            <a:off x="136187" y="145915"/>
            <a:ext cx="11896928" cy="6595353"/>
          </a:xfrm>
          <a:prstGeom prst="rect">
            <a:avLst/>
          </a:prstGeom>
          <a:noFill/>
          <a:ln w="38100">
            <a:solidFill>
              <a:srgbClr val="CE424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831906284"/>
      </p:ext>
    </p:extLst>
  </p:cSld>
  <p:clrMapOvr>
    <a:masterClrMapping/>
  </p:clrMapOvr>
</p:sld>
</file>

<file path=ppt/theme/theme1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</TotalTime>
  <Words>990</Words>
  <Application>Microsoft Office PowerPoint</Application>
  <PresentationFormat>Širokouhlá</PresentationFormat>
  <Paragraphs>235</Paragraphs>
  <Slides>30</Slides>
  <Notes>19</Notes>
  <HiddenSlides>0</HiddenSlides>
  <MMClips>0</MMClips>
  <ScaleCrop>false</ScaleCrop>
  <HeadingPairs>
    <vt:vector size="6" baseType="variant">
      <vt:variant>
        <vt:lpstr>Použité písma</vt:lpstr>
      </vt:variant>
      <vt:variant>
        <vt:i4>8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30</vt:i4>
      </vt:variant>
    </vt:vector>
  </HeadingPairs>
  <TitlesOfParts>
    <vt:vector size="39" baseType="lpstr">
      <vt:lpstr>Aptos</vt:lpstr>
      <vt:lpstr>Aptos Display</vt:lpstr>
      <vt:lpstr>Arial</vt:lpstr>
      <vt:lpstr>Inter</vt:lpstr>
      <vt:lpstr>Overused Grotesk</vt:lpstr>
      <vt:lpstr>Overused Grotesk SemiBold</vt:lpstr>
      <vt:lpstr>Symbol</vt:lpstr>
      <vt:lpstr>Wingdings</vt:lpstr>
      <vt:lpstr>Motív Office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Tomašáková Alexandra, Ing. arch.</dc:creator>
  <cp:lastModifiedBy>Tomašáková Alexandra, Ing. arch.</cp:lastModifiedBy>
  <cp:revision>4</cp:revision>
  <dcterms:created xsi:type="dcterms:W3CDTF">2025-11-19T11:48:56Z</dcterms:created>
  <dcterms:modified xsi:type="dcterms:W3CDTF">2026-02-19T08:29:05Z</dcterms:modified>
  <cp:contentStatus/>
</cp:coreProperties>
</file>