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orient="horz" pos="232" userDrawn="1">
          <p15:clr>
            <a:srgbClr val="A4A3A4"/>
          </p15:clr>
        </p15:guide>
        <p15:guide id="4" pos="166" userDrawn="1">
          <p15:clr>
            <a:srgbClr val="A4A3A4"/>
          </p15:clr>
        </p15:guide>
        <p15:guide id="5" pos="1118" userDrawn="1">
          <p15:clr>
            <a:srgbClr val="A4A3A4"/>
          </p15:clr>
        </p15:guide>
        <p15:guide id="6" orient="horz" pos="4088" userDrawn="1">
          <p15:clr>
            <a:srgbClr val="A4A3A4"/>
          </p15:clr>
        </p15:guide>
        <p15:guide id="7" pos="7446" userDrawn="1">
          <p15:clr>
            <a:srgbClr val="A4A3A4"/>
          </p15:clr>
        </p15:guide>
        <p15:guide id="8" pos="3953" userDrawn="1">
          <p15:clr>
            <a:srgbClr val="A4A3A4"/>
          </p15:clr>
        </p15:guide>
        <p15:guide id="9" pos="3704" userDrawn="1">
          <p15:clr>
            <a:srgbClr val="A4A3A4"/>
          </p15:clr>
        </p15:guide>
        <p15:guide id="11" orient="horz" pos="3952" userDrawn="1">
          <p15:clr>
            <a:srgbClr val="A4A3A4"/>
          </p15:clr>
        </p15:guide>
        <p15:guide id="12" orient="horz" pos="323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or" initials="A" userId="Author" providerId="AD"/>
  <p188:author id="{2575F77D-E880-BD2D-55E8-1DA6E279BC80}" name="Tomko Daniel" initials="DT" userId="S::daniel.tomko@bratislava.sk::a308ce15-814f-4211-b399-f7c7b8a3d45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6ECC"/>
    <a:srgbClr val="61CBF4"/>
    <a:srgbClr val="3B7D23"/>
    <a:srgbClr val="303188"/>
    <a:srgbClr val="A85A57"/>
    <a:srgbClr val="EBE9E8"/>
    <a:srgbClr val="9998C7"/>
    <a:srgbClr val="B8B031"/>
    <a:srgbClr val="726E6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96"/>
      </p:cViewPr>
      <p:guideLst>
        <p:guide orient="horz" pos="2160"/>
        <p:guide pos="3817"/>
        <p:guide orient="horz" pos="232"/>
        <p:guide pos="166"/>
        <p:guide pos="1118"/>
        <p:guide orient="horz" pos="4088"/>
        <p:guide pos="7446"/>
        <p:guide pos="3953"/>
        <p:guide pos="3704"/>
        <p:guide orient="horz" pos="3952"/>
        <p:guide orient="horz" pos="32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rtlová Lýdia, Ing. arch." userId="fe961008-42d9-47f4-b25b-237176bfecfd" providerId="ADAL" clId="{FA95EDAE-A83D-42CA-B6B0-65AC0BE142E5}"/>
    <pc:docChg chg="modSld">
      <pc:chgData name="Hartlová Lýdia, Ing. arch." userId="fe961008-42d9-47f4-b25b-237176bfecfd" providerId="ADAL" clId="{FA95EDAE-A83D-42CA-B6B0-65AC0BE142E5}" dt="2026-02-24T21:01:54.604" v="97" actId="113"/>
      <pc:docMkLst>
        <pc:docMk/>
      </pc:docMkLst>
      <pc:sldChg chg="modSp mod">
        <pc:chgData name="Hartlová Lýdia, Ing. arch." userId="fe961008-42d9-47f4-b25b-237176bfecfd" providerId="ADAL" clId="{FA95EDAE-A83D-42CA-B6B0-65AC0BE142E5}" dt="2026-02-24T21:01:54.604" v="97" actId="113"/>
        <pc:sldMkLst>
          <pc:docMk/>
          <pc:sldMk cId="1264761772" sldId="256"/>
        </pc:sldMkLst>
        <pc:spChg chg="mod">
          <ac:chgData name="Hartlová Lýdia, Ing. arch." userId="fe961008-42d9-47f4-b25b-237176bfecfd" providerId="ADAL" clId="{FA95EDAE-A83D-42CA-B6B0-65AC0BE142E5}" dt="2026-02-24T21:01:54.604" v="97" actId="113"/>
          <ac:spMkLst>
            <pc:docMk/>
            <pc:sldMk cId="1264761772" sldId="256"/>
            <ac:spMk id="6" creationId="{7097F1B4-9258-C062-DDBC-97CC9B34663F}"/>
          </ac:spMkLst>
        </pc:spChg>
      </pc:sldChg>
      <pc:sldChg chg="modSp mod">
        <pc:chgData name="Hartlová Lýdia, Ing. arch." userId="fe961008-42d9-47f4-b25b-237176bfecfd" providerId="ADAL" clId="{FA95EDAE-A83D-42CA-B6B0-65AC0BE142E5}" dt="2026-02-24T21:01:36.850" v="94" actId="255"/>
        <pc:sldMkLst>
          <pc:docMk/>
          <pc:sldMk cId="3693014055" sldId="257"/>
        </pc:sldMkLst>
        <pc:spChg chg="mod">
          <ac:chgData name="Hartlová Lýdia, Ing. arch." userId="fe961008-42d9-47f4-b25b-237176bfecfd" providerId="ADAL" clId="{FA95EDAE-A83D-42CA-B6B0-65AC0BE142E5}" dt="2026-02-24T21:01:36.850" v="94" actId="255"/>
          <ac:spMkLst>
            <pc:docMk/>
            <pc:sldMk cId="3693014055" sldId="257"/>
            <ac:spMk id="10" creationId="{D4C31A09-5452-16C3-562C-F7E6F0CEC89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hlavičk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objekt pre dá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B5566-9619-42D7-BADB-302B2C8235B1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4" name="Zástupný objekt pre obrázok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objekt pre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663316-4E5F-4016-B4F7-E373E48FD97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53688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2B63A3-B6F6-46F3-BE4F-43443073E498}" type="slidenum">
              <a:rPr lang="sk-SK" smtClean="0"/>
              <a:t>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8148741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D782C2-A10C-B321-4686-5B180D597F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80F3732A-C9A0-4050-C841-8039C8A42C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868F8FAF-F07E-F4E4-B206-2CEECC7E3D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5F161677-4A36-9456-FCA8-B86F57437F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2B63A3-B6F6-46F3-BE4F-43443073E498}" type="slidenum">
              <a:rPr lang="sk-SK" smtClean="0"/>
              <a:t>10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7472265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CDE141-D1C5-87CB-2133-A46B37E078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7114DFEC-92FE-A1F5-7E59-D0AEE325FA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4B47C137-B261-644E-6BA7-8C048C3AA7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0E8169DA-5BA6-E307-38C0-89FC9073D1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2B63A3-B6F6-46F3-BE4F-43443073E498}" type="slidenum">
              <a:rPr lang="sk-SK" smtClean="0"/>
              <a:t>11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6772921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1522F5-9223-51DF-27BC-59F08FB894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1FCB404F-24D3-578A-423F-D8EA09E861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93EF1338-65F3-7EE7-6CE1-92C3E3CF6C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929C3D0A-71E3-5DC9-F077-FEF4D632BB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2B63A3-B6F6-46F3-BE4F-43443073E498}" type="slidenum">
              <a:rPr lang="sk-SK" smtClean="0"/>
              <a:t>12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336189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36C490-5BBA-72DD-A3E6-4953B87BF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1E90F08B-B63A-E3B8-DC50-E0CFEA779C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4D91F092-9B91-B6A5-2D81-C80EB12E63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8954F97C-1AD3-CAB0-BF51-D086FD1B8E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2B63A3-B6F6-46F3-BE4F-43443073E498}" type="slidenum">
              <a:rPr lang="sk-SK" smtClean="0"/>
              <a:t>13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6782429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DA2334-4534-70FA-F4D1-012D60FB3C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83A37549-BF3E-8E18-A8CF-4381AE8736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469B06EE-17C3-6059-31EE-00C8C5A6B3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B3B5DCCB-38DE-23A4-5E63-96A00D8D6D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2B63A3-B6F6-46F3-BE4F-43443073E498}" type="slidenum">
              <a:rPr lang="sk-SK" smtClean="0"/>
              <a:t>14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450158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A29F5-1056-1ED3-1702-0F5BEC490A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06674BDE-4047-1191-8FB1-A89DB7A3E0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CE96D3B7-E9CB-5D64-DFD0-0450F8F29D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1F9889E5-75EF-70F7-2AEB-279184172B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2B63A3-B6F6-46F3-BE4F-43443073E498}" type="slidenum">
              <a:rPr lang="sk-SK" smtClean="0"/>
              <a:t>15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30760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2B63A3-B6F6-46F3-BE4F-43443073E498}" type="slidenum">
              <a:rPr lang="sk-SK" smtClean="0"/>
              <a:t>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924282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6A0020-CA0E-38D9-A829-03EC0A56AA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3574A99D-913C-DA1F-0AEB-E0C3E8E9FC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01FB8040-1F1C-CC14-98DB-1B7250DE7E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E359E697-EA49-00ED-5C5B-0DE689D24D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2B63A3-B6F6-46F3-BE4F-43443073E498}" type="slidenum">
              <a:rPr lang="sk-SK" smtClean="0"/>
              <a:t>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528140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F1E07-17DE-D677-A647-5247F2EDF8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EB5D562B-3F6A-E2C3-34A9-710640573F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F891C2FB-3ABA-FE64-146A-3C9A965A6C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92BF74D9-8833-240E-8E32-8641BDB62F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2B63A3-B6F6-46F3-BE4F-43443073E498}" type="slidenum">
              <a:rPr lang="sk-SK" smtClean="0"/>
              <a:t>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313086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779DA2-3020-13BE-0284-8BFC53AB0E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321BA516-19EC-1AE7-F5C1-C49C473B5C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CDCC4912-73B7-938F-95CE-5C42F2041A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C011CD96-EFB2-019E-3291-7CC8B6AE31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2B63A3-B6F6-46F3-BE4F-43443073E498}" type="slidenum">
              <a:rPr lang="sk-SK" smtClean="0"/>
              <a:t>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177305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B90789-EBF4-30C1-4E78-8B488613F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BF326A8C-F087-2A94-E72C-BA2D0A56B2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F5A8CC38-1A74-19D5-237F-7DEDE26230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880B348F-0197-34EC-F5A9-A981286D5E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2B63A3-B6F6-46F3-BE4F-43443073E498}" type="slidenum">
              <a:rPr lang="sk-SK" smtClean="0"/>
              <a:t>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717545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6AB7E6-DF61-4DD1-DF69-2BB538A0C4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652943EA-D0A8-853F-5AD8-1F584A7A77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98BBBFDC-A94D-C09D-586D-7D72B22E0A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D4079FF8-447A-B0C8-C341-6A765CA7D8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2B63A3-B6F6-46F3-BE4F-43443073E498}" type="slidenum">
              <a:rPr lang="sk-SK" smtClean="0"/>
              <a:t>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4303097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D2EC4-1E14-0077-EFBF-AF4206818B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387F4090-E365-18E4-D080-E6B9449714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7F703DED-8958-BA5E-D9D6-4FD605713D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18F924F4-1A5A-063E-70D9-1B7881625B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2B63A3-B6F6-46F3-BE4F-43443073E498}" type="slidenum">
              <a:rPr lang="sk-SK" smtClean="0"/>
              <a:t>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54425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66EC36-30CC-A5E0-504A-76443212E0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7FB40E95-84FA-D2C0-83F3-167E6D2B22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5712830E-4D49-3164-0B17-F9ED533274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7B1A72B5-340C-D405-6CD3-84269AE9D5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2B63A3-B6F6-46F3-BE4F-43443073E498}" type="slidenum">
              <a:rPr lang="sk-SK" smtClean="0"/>
              <a:t>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817839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C578C3A-7E4C-EE98-EF4F-130451A47B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7844F1C-4B78-56A9-708D-074245E407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/>
              <a:t>Kliknutím upravte štýl predlohy podnadpisu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55CF4DCA-7EB0-61FB-7DCE-F24C89C5D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AB60-560D-4B56-B04F-A2B6B95AD154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6D19B8E8-88FE-9962-BA04-393461EE0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6497D66B-49F9-2423-D694-85C0DCBDA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6750-A151-45C7-80AF-98417AF3FA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86277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D6987ED-CC97-E325-EBAE-6EEDC029E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zvislý text 2">
            <a:extLst>
              <a:ext uri="{FF2B5EF4-FFF2-40B4-BE49-F238E27FC236}">
                <a16:creationId xmlns:a16="http://schemas.microsoft.com/office/drawing/2014/main" id="{8429C2F7-0D22-74CD-8977-A294E6DB3E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7DBA66D2-A5D6-692A-A5EF-94BA42578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AB60-560D-4B56-B04F-A2B6B95AD154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7E96FF90-D3C6-F861-0937-328EC1167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491F5781-D568-7282-5E1D-48C147BF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6750-A151-45C7-80AF-98417AF3FA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8880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>
            <a:extLst>
              <a:ext uri="{FF2B5EF4-FFF2-40B4-BE49-F238E27FC236}">
                <a16:creationId xmlns:a16="http://schemas.microsoft.com/office/drawing/2014/main" id="{93DCAFFE-DEF5-9A83-47B0-AC4F525C14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zvislý text 2">
            <a:extLst>
              <a:ext uri="{FF2B5EF4-FFF2-40B4-BE49-F238E27FC236}">
                <a16:creationId xmlns:a16="http://schemas.microsoft.com/office/drawing/2014/main" id="{4F1C8BF4-BE4F-E37D-3291-947CBF9533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311B15E1-0AE5-9542-9F43-0EC9BB689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AB60-560D-4B56-B04F-A2B6B95AD154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EFED615F-DB81-1F2B-28C7-EEA352254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C8EF2A44-DE18-FD2F-67E0-9A6A49847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6750-A151-45C7-80AF-98417AF3FA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51281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7F47F0D-C517-8CE1-496C-3A97EDC58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1E04ED25-6936-C281-9F29-8C3977FBA2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204BE197-5F5D-18AF-654E-1674DA59D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AB60-560D-4B56-B04F-A2B6B95AD154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AA2A3830-3CEB-2C44-A487-0C3287A0A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E13EB05F-98E9-B8A7-BAA4-CCAC8E69C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6750-A151-45C7-80AF-98417AF3FA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17279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93A92D6-F800-3C8A-1385-E593727BD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695BE2A-CB2F-2CD4-3535-504FA1AD15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18156AE8-E460-A038-675D-C9E2F353A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AB60-560D-4B56-B04F-A2B6B95AD154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6B5744D1-CA25-AB34-D706-70D9D86FC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C2DC5816-A863-CCF7-F5ED-09D08F61B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6750-A151-45C7-80AF-98417AF3FA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46907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D39229E-2C6E-B4F9-840B-3C004784E7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C268EFB5-6F5F-01FD-2F8C-6ED24930CA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358B583D-F3C0-363F-D164-9011BB7081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5" name="Zástupný objekt pre dátum 4">
            <a:extLst>
              <a:ext uri="{FF2B5EF4-FFF2-40B4-BE49-F238E27FC236}">
                <a16:creationId xmlns:a16="http://schemas.microsoft.com/office/drawing/2014/main" id="{A72E2E05-A66A-DBBC-EB1D-BACB9B014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AB60-560D-4B56-B04F-A2B6B95AD154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6" name="Zástupný objekt pre pätu 5">
            <a:extLst>
              <a:ext uri="{FF2B5EF4-FFF2-40B4-BE49-F238E27FC236}">
                <a16:creationId xmlns:a16="http://schemas.microsoft.com/office/drawing/2014/main" id="{12579DBE-5847-4F68-F41F-9D7919D2C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>
            <a:extLst>
              <a:ext uri="{FF2B5EF4-FFF2-40B4-BE49-F238E27FC236}">
                <a16:creationId xmlns:a16="http://schemas.microsoft.com/office/drawing/2014/main" id="{985492D4-5BA0-87C2-2C68-389E25DDC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6750-A151-45C7-80AF-98417AF3FA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6051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A3AD74C-AA39-69B6-FD4A-29961ED90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E52CAAF9-0BCF-6D2F-AC75-E54C5696A6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B17E9251-67C0-173B-004B-70E8FB5532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851E6FAE-6DDF-E5A7-83F4-C56792CC1F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6" name="Zástupný objekt pre obsah 5">
            <a:extLst>
              <a:ext uri="{FF2B5EF4-FFF2-40B4-BE49-F238E27FC236}">
                <a16:creationId xmlns:a16="http://schemas.microsoft.com/office/drawing/2014/main" id="{64527885-24D6-D58B-2928-DD9AC7FA74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7" name="Zástupný objekt pre dátum 6">
            <a:extLst>
              <a:ext uri="{FF2B5EF4-FFF2-40B4-BE49-F238E27FC236}">
                <a16:creationId xmlns:a16="http://schemas.microsoft.com/office/drawing/2014/main" id="{3A34E254-1ED0-02F1-AB65-83DAFCEE1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AB60-560D-4B56-B04F-A2B6B95AD154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8" name="Zástupný objekt pre pätu 7">
            <a:extLst>
              <a:ext uri="{FF2B5EF4-FFF2-40B4-BE49-F238E27FC236}">
                <a16:creationId xmlns:a16="http://schemas.microsoft.com/office/drawing/2014/main" id="{FBDA4754-49D8-F72C-1D15-373C67AA3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Zástupný objekt pre číslo snímky 8">
            <a:extLst>
              <a:ext uri="{FF2B5EF4-FFF2-40B4-BE49-F238E27FC236}">
                <a16:creationId xmlns:a16="http://schemas.microsoft.com/office/drawing/2014/main" id="{50DD78C9-EEDF-D9D6-BA9C-8E78E52F8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6750-A151-45C7-80AF-98417AF3FA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03897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52378E0-C7C9-2558-6784-B4249CB80F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dátum 2">
            <a:extLst>
              <a:ext uri="{FF2B5EF4-FFF2-40B4-BE49-F238E27FC236}">
                <a16:creationId xmlns:a16="http://schemas.microsoft.com/office/drawing/2014/main" id="{ABA0EF7A-1413-7823-46E1-937DA47D4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AB60-560D-4B56-B04F-A2B6B95AD154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4" name="Zástupný objekt pre pätu 3">
            <a:extLst>
              <a:ext uri="{FF2B5EF4-FFF2-40B4-BE49-F238E27FC236}">
                <a16:creationId xmlns:a16="http://schemas.microsoft.com/office/drawing/2014/main" id="{84D5689C-74B6-D5A3-9708-885D27AB4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objekt pre číslo snímky 4">
            <a:extLst>
              <a:ext uri="{FF2B5EF4-FFF2-40B4-BE49-F238E27FC236}">
                <a16:creationId xmlns:a16="http://schemas.microsoft.com/office/drawing/2014/main" id="{9A7E2689-4D94-8667-E030-84588D128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6750-A151-45C7-80AF-98417AF3FA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955390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dátum 1">
            <a:extLst>
              <a:ext uri="{FF2B5EF4-FFF2-40B4-BE49-F238E27FC236}">
                <a16:creationId xmlns:a16="http://schemas.microsoft.com/office/drawing/2014/main" id="{FBAA3941-7422-9D9D-2746-3622403B4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AB60-560D-4B56-B04F-A2B6B95AD154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3" name="Zástupný objekt pre pätu 2">
            <a:extLst>
              <a:ext uri="{FF2B5EF4-FFF2-40B4-BE49-F238E27FC236}">
                <a16:creationId xmlns:a16="http://schemas.microsoft.com/office/drawing/2014/main" id="{010266BF-2065-A3F7-703F-A800C22DE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7530DB2C-E373-5406-3B47-D9DC6E3AC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6750-A151-45C7-80AF-98417AF3FA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055211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5373B4-865F-94E4-F4D6-74D924B9F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1A178793-9EA0-4532-9A2E-B2CBFEBB0F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9B22DE1A-5FDC-3ECC-9D05-30BF0967DF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Zástupný objekt pre dátum 4">
            <a:extLst>
              <a:ext uri="{FF2B5EF4-FFF2-40B4-BE49-F238E27FC236}">
                <a16:creationId xmlns:a16="http://schemas.microsoft.com/office/drawing/2014/main" id="{8F4C7F35-4826-D49E-83EA-70623EDA9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AB60-560D-4B56-B04F-A2B6B95AD154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6" name="Zástupný objekt pre pätu 5">
            <a:extLst>
              <a:ext uri="{FF2B5EF4-FFF2-40B4-BE49-F238E27FC236}">
                <a16:creationId xmlns:a16="http://schemas.microsoft.com/office/drawing/2014/main" id="{7B313B54-CC3F-E290-8B0B-08355D425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>
            <a:extLst>
              <a:ext uri="{FF2B5EF4-FFF2-40B4-BE49-F238E27FC236}">
                <a16:creationId xmlns:a16="http://schemas.microsoft.com/office/drawing/2014/main" id="{A480899C-6BDB-EA75-DA85-BB6204CC0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6750-A151-45C7-80AF-98417AF3FA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329665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B474398-8EB6-3938-76AF-70ABE3042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rázok 2">
            <a:extLst>
              <a:ext uri="{FF2B5EF4-FFF2-40B4-BE49-F238E27FC236}">
                <a16:creationId xmlns:a16="http://schemas.microsoft.com/office/drawing/2014/main" id="{3C9B563C-3C33-5834-6E3A-F9DFCD1F5C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6D0FEAB8-930D-CD2E-2EAB-9F0C0CF370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Zástupný objekt pre dátum 4">
            <a:extLst>
              <a:ext uri="{FF2B5EF4-FFF2-40B4-BE49-F238E27FC236}">
                <a16:creationId xmlns:a16="http://schemas.microsoft.com/office/drawing/2014/main" id="{4E75138F-3730-C0E1-1BE2-10CD2413C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AB60-560D-4B56-B04F-A2B6B95AD154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6" name="Zástupný objekt pre pätu 5">
            <a:extLst>
              <a:ext uri="{FF2B5EF4-FFF2-40B4-BE49-F238E27FC236}">
                <a16:creationId xmlns:a16="http://schemas.microsoft.com/office/drawing/2014/main" id="{0BAE0DD8-9104-6973-9485-5044DF03E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>
            <a:extLst>
              <a:ext uri="{FF2B5EF4-FFF2-40B4-BE49-F238E27FC236}">
                <a16:creationId xmlns:a16="http://schemas.microsoft.com/office/drawing/2014/main" id="{8F1052F9-1537-1CEC-D870-5CC744A85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6750-A151-45C7-80AF-98417AF3FA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270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nadpis 1">
            <a:extLst>
              <a:ext uri="{FF2B5EF4-FFF2-40B4-BE49-F238E27FC236}">
                <a16:creationId xmlns:a16="http://schemas.microsoft.com/office/drawing/2014/main" id="{6CFCD469-40F1-A03F-9BFD-7B08DCAE1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DDBAAEB8-CE59-9E18-CF46-7DCE9905D3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D96B9AC6-D9DF-F162-EF60-07AAF799E4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C1AB60-560D-4B56-B04F-A2B6B95AD154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DFEE3355-AF62-B92F-4E05-E383C03E6D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72EE60D9-0FBB-04A3-1C3C-B2E27C7878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C926750-A151-45C7-80AF-98417AF3FA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06703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logoBA – TaekwonDo Bratislava a Športový klub Koryo">
            <a:extLst>
              <a:ext uri="{FF2B5EF4-FFF2-40B4-BE49-F238E27FC236}">
                <a16:creationId xmlns:a16="http://schemas.microsoft.com/office/drawing/2014/main" id="{CAD36FF7-0187-4DE6-8F4E-DC0D02DDA8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499" y="5710318"/>
            <a:ext cx="1623622" cy="918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BlokTextu 5">
            <a:extLst>
              <a:ext uri="{FF2B5EF4-FFF2-40B4-BE49-F238E27FC236}">
                <a16:creationId xmlns:a16="http://schemas.microsoft.com/office/drawing/2014/main" id="{7097F1B4-9258-C062-DDBC-97CC9B34663F}"/>
              </a:ext>
            </a:extLst>
          </p:cNvPr>
          <p:cNvSpPr txBox="1"/>
          <p:nvPr/>
        </p:nvSpPr>
        <p:spPr>
          <a:xfrm>
            <a:off x="467241" y="380036"/>
            <a:ext cx="11440391" cy="5555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sk-SK" dirty="0">
              <a:ea typeface="Inter" panose="02000503000000020004" pitchFamily="2" charset="0"/>
            </a:endParaRPr>
          </a:p>
          <a:p>
            <a:pPr algn="ctr"/>
            <a:endParaRPr lang="sk-SK" dirty="0">
              <a:ea typeface="Inter" panose="02000503000000020004" pitchFamily="2" charset="0"/>
            </a:endParaRPr>
          </a:p>
          <a:p>
            <a:pPr algn="ctr"/>
            <a:r>
              <a:rPr lang="sk-SK" sz="2000" dirty="0">
                <a:ea typeface="Inter" panose="02000503000000020004" pitchFamily="2" charset="0"/>
              </a:rPr>
              <a:t>Zasadnutie Mestského zastupiteľstva hl. mesta SR Bratislavy dňa 26.02.2026</a:t>
            </a:r>
          </a:p>
          <a:p>
            <a:pPr algn="ctr"/>
            <a:endParaRPr lang="sk-SK" dirty="0">
              <a:ea typeface="Inter" panose="02000503000000020004" pitchFamily="2" charset="0"/>
            </a:endParaRPr>
          </a:p>
          <a:p>
            <a:pPr algn="ctr"/>
            <a:endParaRPr lang="sk-SK" dirty="0">
              <a:ea typeface="Inter" panose="02000503000000020004" pitchFamily="2" charset="0"/>
            </a:endParaRPr>
          </a:p>
          <a:p>
            <a:pPr algn="ctr"/>
            <a:endParaRPr lang="sk-SK" dirty="0">
              <a:ea typeface="Inter" panose="02000503000000020004" pitchFamily="2" charset="0"/>
            </a:endParaRPr>
          </a:p>
          <a:p>
            <a:pPr algn="ctr"/>
            <a:endParaRPr lang="sk-SK" dirty="0">
              <a:ea typeface="Inter" panose="02000503000000020004" pitchFamily="2" charset="0"/>
            </a:endParaRPr>
          </a:p>
          <a:p>
            <a:pPr algn="ctr"/>
            <a:r>
              <a:rPr lang="sk-SK" sz="3600" b="1" dirty="0">
                <a:ea typeface="Inter" panose="02000503000000020004" pitchFamily="2" charset="0"/>
              </a:rPr>
              <a:t>Územný plán hlavného mesta SR Bratislavy</a:t>
            </a:r>
          </a:p>
          <a:p>
            <a:pPr algn="ctr"/>
            <a:br>
              <a:rPr lang="sk-SK" sz="3600" b="1" dirty="0">
                <a:ea typeface="Inter" panose="02000503000000020004" pitchFamily="2" charset="0"/>
              </a:rPr>
            </a:br>
            <a:r>
              <a:rPr lang="sk-SK" sz="3500" b="1" dirty="0">
                <a:solidFill>
                  <a:srgbClr val="C00000"/>
                </a:solidFill>
                <a:ea typeface="Inter" panose="02000503000000020004" pitchFamily="2" charset="0"/>
              </a:rPr>
              <a:t>zmeny a doplnky č. 15 </a:t>
            </a:r>
            <a:r>
              <a:rPr lang="sk-SK" sz="3500" dirty="0">
                <a:solidFill>
                  <a:srgbClr val="C00000"/>
                </a:solidFill>
                <a:ea typeface="Inter" panose="02000503000000020004" pitchFamily="2" charset="0"/>
              </a:rPr>
              <a:t>(ZaD 15)</a:t>
            </a:r>
          </a:p>
          <a:p>
            <a:endParaRPr lang="sk-SK" sz="3400" dirty="0"/>
          </a:p>
          <a:p>
            <a:r>
              <a:rPr lang="sk-SK" sz="3400" dirty="0"/>
              <a:t>                      </a:t>
            </a:r>
            <a:r>
              <a:rPr lang="sk-SK" sz="3400" b="1" dirty="0">
                <a:solidFill>
                  <a:srgbClr val="C00000"/>
                </a:solidFill>
              </a:rPr>
              <a:t>Nájomné bývanie 1. výzva, druhá časť </a:t>
            </a:r>
            <a:endParaRPr lang="sk-SK" sz="3400" b="1" dirty="0">
              <a:solidFill>
                <a:srgbClr val="C00000"/>
              </a:solidFill>
              <a:ea typeface="Inter" panose="02000503000000020004" pitchFamily="2" charset="0"/>
            </a:endParaRPr>
          </a:p>
          <a:p>
            <a:pPr algn="ctr"/>
            <a:endParaRPr lang="sk-SK" sz="3600" b="1" dirty="0">
              <a:solidFill>
                <a:srgbClr val="CE4245"/>
              </a:solidFill>
              <a:ea typeface="Inter" panose="02000503000000020004" pitchFamily="2" charset="0"/>
            </a:endParaRPr>
          </a:p>
          <a:p>
            <a:pPr algn="ctr"/>
            <a:endParaRPr lang="sk-SK" dirty="0">
              <a:ea typeface="Inter" panose="02000503000000020004" pitchFamily="2" charset="0"/>
            </a:endParaRPr>
          </a:p>
        </p:txBody>
      </p:sp>
      <p:sp>
        <p:nvSpPr>
          <p:cNvPr id="4" name="Obdĺžnik 3">
            <a:extLst>
              <a:ext uri="{FF2B5EF4-FFF2-40B4-BE49-F238E27FC236}">
                <a16:creationId xmlns:a16="http://schemas.microsoft.com/office/drawing/2014/main" id="{B08C0378-4B16-2574-588B-581BF19E31D0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2647617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F03240-B8A7-B867-FB0D-0A127166EE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>
            <a:extLst>
              <a:ext uri="{FF2B5EF4-FFF2-40B4-BE49-F238E27FC236}">
                <a16:creationId xmlns:a16="http://schemas.microsoft.com/office/drawing/2014/main" id="{87DD917C-1F16-E443-1CA9-01B0E8D7BE53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solidFill>
            <a:schemeClr val="bg1"/>
          </a:solidFill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r>
              <a:rPr lang="sk-SK" dirty="0"/>
              <a:t>       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</p:txBody>
      </p:sp>
      <p:pic>
        <p:nvPicPr>
          <p:cNvPr id="3" name="Picture 2" descr="logoBA – TaekwonDo Bratislava a Športový klub Koryo">
            <a:extLst>
              <a:ext uri="{FF2B5EF4-FFF2-40B4-BE49-F238E27FC236}">
                <a16:creationId xmlns:a16="http://schemas.microsoft.com/office/drawing/2014/main" id="{C82E1CF7-F102-46CA-BC69-67607529D5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0783" y="5627527"/>
            <a:ext cx="1612142" cy="87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BlokTextu 7">
            <a:extLst>
              <a:ext uri="{FF2B5EF4-FFF2-40B4-BE49-F238E27FC236}">
                <a16:creationId xmlns:a16="http://schemas.microsoft.com/office/drawing/2014/main" id="{6A488247-95B8-F549-6854-E27F82651D8E}"/>
              </a:ext>
            </a:extLst>
          </p:cNvPr>
          <p:cNvSpPr txBox="1"/>
          <p:nvPr/>
        </p:nvSpPr>
        <p:spPr>
          <a:xfrm>
            <a:off x="993558" y="5797307"/>
            <a:ext cx="11993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600" b="1" dirty="0"/>
              <a:t>- k. ú. Rača</a:t>
            </a:r>
          </a:p>
        </p:txBody>
      </p:sp>
      <p:sp>
        <p:nvSpPr>
          <p:cNvPr id="4" name="BlokTextu 3">
            <a:extLst>
              <a:ext uri="{FF2B5EF4-FFF2-40B4-BE49-F238E27FC236}">
                <a16:creationId xmlns:a16="http://schemas.microsoft.com/office/drawing/2014/main" id="{77E1F9C4-3DFC-260C-71AE-073F9C12C49B}"/>
              </a:ext>
            </a:extLst>
          </p:cNvPr>
          <p:cNvSpPr txBox="1"/>
          <p:nvPr/>
        </p:nvSpPr>
        <p:spPr>
          <a:xfrm>
            <a:off x="3244321" y="6234518"/>
            <a:ext cx="56806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/>
              <a:t>Zasadnutie Mestského zastupiteľstva hlavného mesta SR Bratislavy, 26. 02. 2026</a:t>
            </a:r>
          </a:p>
        </p:txBody>
      </p:sp>
      <p:pic>
        <p:nvPicPr>
          <p:cNvPr id="6" name="Obrázok 5" descr="Obrázok, na ktorom je mapa, text, atlas, diagram&#10;&#10;Obsah vygenerovaný pomocou AI môže byť nesprávny.">
            <a:extLst>
              <a:ext uri="{FF2B5EF4-FFF2-40B4-BE49-F238E27FC236}">
                <a16:creationId xmlns:a16="http://schemas.microsoft.com/office/drawing/2014/main" id="{263E38EE-C9E6-1948-065B-397E98CEAC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075" y="346483"/>
            <a:ext cx="9351413" cy="5450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2987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E3717A-A6A2-DAA3-1168-0E099E4847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>
            <a:extLst>
              <a:ext uri="{FF2B5EF4-FFF2-40B4-BE49-F238E27FC236}">
                <a16:creationId xmlns:a16="http://schemas.microsoft.com/office/drawing/2014/main" id="{40A428FD-EFD1-51AA-3213-1112502B3D35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solidFill>
            <a:schemeClr val="bg1"/>
          </a:solidFill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r>
              <a:rPr lang="sk-SK" dirty="0"/>
              <a:t>       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</p:txBody>
      </p:sp>
      <p:pic>
        <p:nvPicPr>
          <p:cNvPr id="3" name="Picture 2" descr="logoBA – TaekwonDo Bratislava a Športový klub Koryo">
            <a:extLst>
              <a:ext uri="{FF2B5EF4-FFF2-40B4-BE49-F238E27FC236}">
                <a16:creationId xmlns:a16="http://schemas.microsoft.com/office/drawing/2014/main" id="{2CB55CFE-3866-FFE4-9B41-A118E34928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0783" y="5627527"/>
            <a:ext cx="1612142" cy="87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BlokTextu 7">
            <a:extLst>
              <a:ext uri="{FF2B5EF4-FFF2-40B4-BE49-F238E27FC236}">
                <a16:creationId xmlns:a16="http://schemas.microsoft.com/office/drawing/2014/main" id="{294A747F-66B7-A5AD-484E-5E4940EC49D0}"/>
              </a:ext>
            </a:extLst>
          </p:cNvPr>
          <p:cNvSpPr txBox="1"/>
          <p:nvPr/>
        </p:nvSpPr>
        <p:spPr>
          <a:xfrm>
            <a:off x="1003183" y="5771297"/>
            <a:ext cx="14703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600" b="1" dirty="0"/>
              <a:t>- k. ú. Vajnory </a:t>
            </a:r>
          </a:p>
        </p:txBody>
      </p:sp>
      <p:sp>
        <p:nvSpPr>
          <p:cNvPr id="4" name="BlokTextu 3">
            <a:extLst>
              <a:ext uri="{FF2B5EF4-FFF2-40B4-BE49-F238E27FC236}">
                <a16:creationId xmlns:a16="http://schemas.microsoft.com/office/drawing/2014/main" id="{4DA47F0F-3B58-2A52-AD6A-C52560571C48}"/>
              </a:ext>
            </a:extLst>
          </p:cNvPr>
          <p:cNvSpPr txBox="1"/>
          <p:nvPr/>
        </p:nvSpPr>
        <p:spPr>
          <a:xfrm>
            <a:off x="3255670" y="6277667"/>
            <a:ext cx="56806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/>
              <a:t>Zasadnutie Mestského zastupiteľstva hlavného mesta SR Bratislavy, 26. 02. 2026</a:t>
            </a:r>
          </a:p>
        </p:txBody>
      </p:sp>
      <p:pic>
        <p:nvPicPr>
          <p:cNvPr id="6" name="Obrázok 5" descr="Obrázok, na ktorom je mapa, text, atlas, plán&#10;&#10;Obsah vygenerovaný pomocou AI môže byť nesprávny.">
            <a:extLst>
              <a:ext uri="{FF2B5EF4-FFF2-40B4-BE49-F238E27FC236}">
                <a16:creationId xmlns:a16="http://schemas.microsoft.com/office/drawing/2014/main" id="{BD9816A5-D7B8-4876-0021-F1B94E7C6FD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406"/>
          <a:stretch>
            <a:fillRect/>
          </a:stretch>
        </p:blipFill>
        <p:spPr>
          <a:xfrm>
            <a:off x="489076" y="303334"/>
            <a:ext cx="9405696" cy="545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5140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44D277-CEC2-4772-25F0-380452475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>
            <a:extLst>
              <a:ext uri="{FF2B5EF4-FFF2-40B4-BE49-F238E27FC236}">
                <a16:creationId xmlns:a16="http://schemas.microsoft.com/office/drawing/2014/main" id="{B447897A-3C3B-E94C-D2BD-0C509A02846C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solidFill>
            <a:schemeClr val="bg1"/>
          </a:solidFill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r>
              <a:rPr lang="sk-SK" dirty="0"/>
              <a:t>       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</p:txBody>
      </p:sp>
      <p:pic>
        <p:nvPicPr>
          <p:cNvPr id="3" name="Picture 2" descr="logoBA – TaekwonDo Bratislava a Športový klub Koryo">
            <a:extLst>
              <a:ext uri="{FF2B5EF4-FFF2-40B4-BE49-F238E27FC236}">
                <a16:creationId xmlns:a16="http://schemas.microsoft.com/office/drawing/2014/main" id="{D9D934B5-A06C-8F2D-864A-3997C80C3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0783" y="5627527"/>
            <a:ext cx="1612142" cy="87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BlokTextu 7">
            <a:extLst>
              <a:ext uri="{FF2B5EF4-FFF2-40B4-BE49-F238E27FC236}">
                <a16:creationId xmlns:a16="http://schemas.microsoft.com/office/drawing/2014/main" id="{CA07310B-AF99-CBA9-5ADB-879F07820A50}"/>
              </a:ext>
            </a:extLst>
          </p:cNvPr>
          <p:cNvSpPr txBox="1"/>
          <p:nvPr/>
        </p:nvSpPr>
        <p:spPr>
          <a:xfrm>
            <a:off x="974307" y="5627526"/>
            <a:ext cx="25269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600" b="1" dirty="0"/>
              <a:t>- k. ú. Devínska Nová Ves </a:t>
            </a:r>
          </a:p>
        </p:txBody>
      </p:sp>
      <p:sp>
        <p:nvSpPr>
          <p:cNvPr id="4" name="BlokTextu 3">
            <a:extLst>
              <a:ext uri="{FF2B5EF4-FFF2-40B4-BE49-F238E27FC236}">
                <a16:creationId xmlns:a16="http://schemas.microsoft.com/office/drawing/2014/main" id="{DDC5544D-279C-22DB-9866-FBC59035786F}"/>
              </a:ext>
            </a:extLst>
          </p:cNvPr>
          <p:cNvSpPr txBox="1"/>
          <p:nvPr/>
        </p:nvSpPr>
        <p:spPr>
          <a:xfrm>
            <a:off x="3244321" y="6221246"/>
            <a:ext cx="56806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/>
              <a:t>Zasadnutie Mestského zastupiteľstva hlavného mesta SR Bratislavy, 26. 02. 2026</a:t>
            </a:r>
          </a:p>
        </p:txBody>
      </p:sp>
      <p:pic>
        <p:nvPicPr>
          <p:cNvPr id="6" name="Obrázok 5" descr="Obrázok, na ktorom je text, diagram, mapa, rad&#10;&#10;Obsah vygenerovaný pomocou AI môže byť nesprávny.">
            <a:extLst>
              <a:ext uri="{FF2B5EF4-FFF2-40B4-BE49-F238E27FC236}">
                <a16:creationId xmlns:a16="http://schemas.microsoft.com/office/drawing/2014/main" id="{18DC7DBD-4119-F071-D6CA-41AB8CA8D7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103" y="561873"/>
            <a:ext cx="8813773" cy="5065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402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EF111D-336D-F270-C529-A5AFDBD3C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>
            <a:extLst>
              <a:ext uri="{FF2B5EF4-FFF2-40B4-BE49-F238E27FC236}">
                <a16:creationId xmlns:a16="http://schemas.microsoft.com/office/drawing/2014/main" id="{720623C5-98E2-DB73-F60F-C34DB2904E79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solidFill>
            <a:schemeClr val="bg1"/>
          </a:solidFill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r>
              <a:rPr lang="sk-SK" dirty="0"/>
              <a:t>       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</p:txBody>
      </p:sp>
      <p:pic>
        <p:nvPicPr>
          <p:cNvPr id="3" name="Picture 2" descr="logoBA – TaekwonDo Bratislava a Športový klub Koryo">
            <a:extLst>
              <a:ext uri="{FF2B5EF4-FFF2-40B4-BE49-F238E27FC236}">
                <a16:creationId xmlns:a16="http://schemas.microsoft.com/office/drawing/2014/main" id="{714CFF59-8AB9-8CFC-5E17-222ECE9F8A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0783" y="5627527"/>
            <a:ext cx="1612142" cy="87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BlokTextu 7">
            <a:extLst>
              <a:ext uri="{FF2B5EF4-FFF2-40B4-BE49-F238E27FC236}">
                <a16:creationId xmlns:a16="http://schemas.microsoft.com/office/drawing/2014/main" id="{971C4372-9D8D-ED5A-FF68-39FD722B24C9}"/>
              </a:ext>
            </a:extLst>
          </p:cNvPr>
          <p:cNvSpPr txBox="1"/>
          <p:nvPr/>
        </p:nvSpPr>
        <p:spPr>
          <a:xfrm>
            <a:off x="1003183" y="5771297"/>
            <a:ext cx="16594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600" b="1" dirty="0"/>
              <a:t>- k. ú. Dúbravka </a:t>
            </a:r>
          </a:p>
        </p:txBody>
      </p:sp>
      <p:sp>
        <p:nvSpPr>
          <p:cNvPr id="4" name="BlokTextu 3">
            <a:extLst>
              <a:ext uri="{FF2B5EF4-FFF2-40B4-BE49-F238E27FC236}">
                <a16:creationId xmlns:a16="http://schemas.microsoft.com/office/drawing/2014/main" id="{B2C656D2-CE3B-5D59-D7E8-B9191840E007}"/>
              </a:ext>
            </a:extLst>
          </p:cNvPr>
          <p:cNvSpPr txBox="1"/>
          <p:nvPr/>
        </p:nvSpPr>
        <p:spPr>
          <a:xfrm>
            <a:off x="3255670" y="6302777"/>
            <a:ext cx="56806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/>
              <a:t>Zasadnutie Mestského zastupiteľstva hlavného mesta SR Bratislavy, 26. 02. 2026</a:t>
            </a:r>
          </a:p>
        </p:txBody>
      </p:sp>
      <p:pic>
        <p:nvPicPr>
          <p:cNvPr id="6" name="Obrázok 5" descr="Obrázok, na ktorom je mapa, text, plán, diagram&#10;&#10;Obsah vygenerovaný pomocou AI môže byť nesprávny.">
            <a:extLst>
              <a:ext uri="{FF2B5EF4-FFF2-40B4-BE49-F238E27FC236}">
                <a16:creationId xmlns:a16="http://schemas.microsoft.com/office/drawing/2014/main" id="{CCF37336-59B1-07DE-89A9-6C7CC667C8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828" y="416723"/>
            <a:ext cx="8529797" cy="5354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2694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FDBD7A-6E53-2721-FBBE-A258D5B6C7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>
            <a:extLst>
              <a:ext uri="{FF2B5EF4-FFF2-40B4-BE49-F238E27FC236}">
                <a16:creationId xmlns:a16="http://schemas.microsoft.com/office/drawing/2014/main" id="{A0854B1C-5353-577A-54A3-95E9EA5498DA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solidFill>
            <a:schemeClr val="bg1"/>
          </a:solidFill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r>
              <a:rPr lang="sk-SK" dirty="0"/>
              <a:t>       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</p:txBody>
      </p:sp>
      <p:pic>
        <p:nvPicPr>
          <p:cNvPr id="3" name="Picture 2" descr="logoBA – TaekwonDo Bratislava a Športový klub Koryo">
            <a:extLst>
              <a:ext uri="{FF2B5EF4-FFF2-40B4-BE49-F238E27FC236}">
                <a16:creationId xmlns:a16="http://schemas.microsoft.com/office/drawing/2014/main" id="{0800E70D-B573-AE30-C9B3-621DDE8903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0783" y="5627527"/>
            <a:ext cx="1612142" cy="87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BlokTextu 7">
            <a:extLst>
              <a:ext uri="{FF2B5EF4-FFF2-40B4-BE49-F238E27FC236}">
                <a16:creationId xmlns:a16="http://schemas.microsoft.com/office/drawing/2014/main" id="{D01E95F1-A141-1643-B583-6869D9B9C58A}"/>
              </a:ext>
            </a:extLst>
          </p:cNvPr>
          <p:cNvSpPr txBox="1"/>
          <p:nvPr/>
        </p:nvSpPr>
        <p:spPr>
          <a:xfrm>
            <a:off x="1003183" y="5834233"/>
            <a:ext cx="16424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600" b="1" dirty="0"/>
              <a:t>- k. ú. Petržalka </a:t>
            </a:r>
          </a:p>
        </p:txBody>
      </p:sp>
      <p:sp>
        <p:nvSpPr>
          <p:cNvPr id="4" name="BlokTextu 3">
            <a:extLst>
              <a:ext uri="{FF2B5EF4-FFF2-40B4-BE49-F238E27FC236}">
                <a16:creationId xmlns:a16="http://schemas.microsoft.com/office/drawing/2014/main" id="{3E0EA4BC-5262-805B-5D02-E5B4321BCCD3}"/>
              </a:ext>
            </a:extLst>
          </p:cNvPr>
          <p:cNvSpPr txBox="1"/>
          <p:nvPr/>
        </p:nvSpPr>
        <p:spPr>
          <a:xfrm>
            <a:off x="3255670" y="6253742"/>
            <a:ext cx="56806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/>
              <a:t>Zasadnutie Mestského zastupiteľstva hlavného mesta SR Bratislavy, 26. 02. 2026</a:t>
            </a:r>
          </a:p>
        </p:txBody>
      </p:sp>
      <p:pic>
        <p:nvPicPr>
          <p:cNvPr id="6" name="Obrázok 5" descr="Obrázok, na ktorom je mapa, text, snímka obrazovky, rad&#10;&#10;Obsah vygenerovaný pomocou AI môže byť nesprávny.">
            <a:extLst>
              <a:ext uri="{FF2B5EF4-FFF2-40B4-BE49-F238E27FC236}">
                <a16:creationId xmlns:a16="http://schemas.microsoft.com/office/drawing/2014/main" id="{BFE1D11B-5D3C-F8FC-A0B9-12E790C492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145" y="442762"/>
            <a:ext cx="8195184" cy="5391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9543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85F9C-705F-0F82-4965-386CE31CF4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>
            <a:extLst>
              <a:ext uri="{FF2B5EF4-FFF2-40B4-BE49-F238E27FC236}">
                <a16:creationId xmlns:a16="http://schemas.microsoft.com/office/drawing/2014/main" id="{4F87220D-C8A6-4D08-E6D4-CAF4306C21B9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solidFill>
            <a:schemeClr val="bg1"/>
          </a:solidFill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r>
              <a:rPr lang="sk-SK" dirty="0"/>
              <a:t>       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</p:txBody>
      </p:sp>
      <p:pic>
        <p:nvPicPr>
          <p:cNvPr id="3" name="Picture 2" descr="logoBA – TaekwonDo Bratislava a Športový klub Koryo">
            <a:extLst>
              <a:ext uri="{FF2B5EF4-FFF2-40B4-BE49-F238E27FC236}">
                <a16:creationId xmlns:a16="http://schemas.microsoft.com/office/drawing/2014/main" id="{4DE3AD92-3429-57C1-9244-3278E7E441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0783" y="5627527"/>
            <a:ext cx="1612142" cy="87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BlokTextu 7">
            <a:extLst>
              <a:ext uri="{FF2B5EF4-FFF2-40B4-BE49-F238E27FC236}">
                <a16:creationId xmlns:a16="http://schemas.microsoft.com/office/drawing/2014/main" id="{C95C3A3B-72C6-19C9-DC5B-AFD874DB1D87}"/>
              </a:ext>
            </a:extLst>
          </p:cNvPr>
          <p:cNvSpPr txBox="1"/>
          <p:nvPr/>
        </p:nvSpPr>
        <p:spPr>
          <a:xfrm>
            <a:off x="706933" y="6145261"/>
            <a:ext cx="16424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600" b="1" dirty="0"/>
              <a:t>- k. ú. Petržalka </a:t>
            </a:r>
          </a:p>
        </p:txBody>
      </p:sp>
      <p:sp>
        <p:nvSpPr>
          <p:cNvPr id="4" name="BlokTextu 3">
            <a:extLst>
              <a:ext uri="{FF2B5EF4-FFF2-40B4-BE49-F238E27FC236}">
                <a16:creationId xmlns:a16="http://schemas.microsoft.com/office/drawing/2014/main" id="{F77BC3C0-6B75-347F-EB6A-0BC36C53B58F}"/>
              </a:ext>
            </a:extLst>
          </p:cNvPr>
          <p:cNvSpPr txBox="1"/>
          <p:nvPr/>
        </p:nvSpPr>
        <p:spPr>
          <a:xfrm>
            <a:off x="3347032" y="6391036"/>
            <a:ext cx="56806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/>
              <a:t>Zasadnutie Mestského zastupiteľstva hlavného mesta SR Bratislavy, 26. 02. 2026</a:t>
            </a:r>
          </a:p>
        </p:txBody>
      </p:sp>
      <p:pic>
        <p:nvPicPr>
          <p:cNvPr id="6" name="Obrázok 5" descr="Obrázok, na ktorom je text, mapa, diagram, plán&#10;&#10;Obsah vygenerovaný pomocou AI môže byť nesprávny.">
            <a:extLst>
              <a:ext uri="{FF2B5EF4-FFF2-40B4-BE49-F238E27FC236}">
                <a16:creationId xmlns:a16="http://schemas.microsoft.com/office/drawing/2014/main" id="{5268C239-4545-D4B5-1322-061DBDDF38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075" y="227260"/>
            <a:ext cx="7721274" cy="591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516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>
            <a:extLst>
              <a:ext uri="{FF2B5EF4-FFF2-40B4-BE49-F238E27FC236}">
                <a16:creationId xmlns:a16="http://schemas.microsoft.com/office/drawing/2014/main" id="{63FC335C-A25E-FE3F-61B8-E57A65071319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solidFill>
            <a:schemeClr val="bg1"/>
          </a:solidFill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k-SK" dirty="0"/>
              <a:t>za</a:t>
            </a:r>
          </a:p>
        </p:txBody>
      </p:sp>
      <p:sp>
        <p:nvSpPr>
          <p:cNvPr id="7" name="BlokTextu 6">
            <a:extLst>
              <a:ext uri="{FF2B5EF4-FFF2-40B4-BE49-F238E27FC236}">
                <a16:creationId xmlns:a16="http://schemas.microsoft.com/office/drawing/2014/main" id="{98E1F297-98FB-821A-04E8-6A3ABBB0BADB}"/>
              </a:ext>
            </a:extLst>
          </p:cNvPr>
          <p:cNvSpPr txBox="1"/>
          <p:nvPr/>
        </p:nvSpPr>
        <p:spPr>
          <a:xfrm>
            <a:off x="504216" y="563441"/>
            <a:ext cx="11160867" cy="400110"/>
          </a:xfrm>
          <a:prstGeom prst="rect">
            <a:avLst/>
          </a:prstGeom>
          <a:solidFill>
            <a:schemeClr val="tx1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sk-SK" sz="2000" b="1" dirty="0">
                <a:solidFill>
                  <a:schemeClr val="bg1"/>
                </a:solidFill>
              </a:rPr>
              <a:t>Informácia o začatí obstarávania ZaD 15</a:t>
            </a:r>
          </a:p>
        </p:txBody>
      </p:sp>
      <p:pic>
        <p:nvPicPr>
          <p:cNvPr id="3" name="Picture 2" descr="logoBA – TaekwonDo Bratislava a Športový klub Koryo">
            <a:extLst>
              <a:ext uri="{FF2B5EF4-FFF2-40B4-BE49-F238E27FC236}">
                <a16:creationId xmlns:a16="http://schemas.microsoft.com/office/drawing/2014/main" id="{DACBCB5B-62CE-F8B1-296E-FCEEE8D138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7856" y="5769885"/>
            <a:ext cx="1498901" cy="812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BlokTextu 9">
            <a:extLst>
              <a:ext uri="{FF2B5EF4-FFF2-40B4-BE49-F238E27FC236}">
                <a16:creationId xmlns:a16="http://schemas.microsoft.com/office/drawing/2014/main" id="{D4C31A09-5452-16C3-562C-F7E6F0CEC897}"/>
              </a:ext>
            </a:extLst>
          </p:cNvPr>
          <p:cNvSpPr txBox="1"/>
          <p:nvPr/>
        </p:nvSpPr>
        <p:spPr>
          <a:xfrm>
            <a:off x="615890" y="1123860"/>
            <a:ext cx="11160868" cy="533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sk-SK" dirty="0"/>
          </a:p>
          <a:p>
            <a:r>
              <a:rPr lang="sk-SK" b="1" dirty="0"/>
              <a:t>Obstarávanie ZaD 15 </a:t>
            </a:r>
            <a:r>
              <a:rPr lang="sk-SK" dirty="0"/>
              <a:t>je zabezpečované v zmysle § 40a ods. 6 </a:t>
            </a:r>
            <a:r>
              <a:rPr lang="sk-SK" b="1" dirty="0"/>
              <a:t>zákona č. 200/2022 Z. z. o územnom plánovaní v znení neskorších predpisov (</a:t>
            </a:r>
            <a:r>
              <a:rPr lang="sk-SK" b="1" dirty="0" err="1"/>
              <a:t>ZoÚP</a:t>
            </a:r>
            <a:r>
              <a:rPr lang="sk-SK" b="1" dirty="0"/>
              <a:t>)</a:t>
            </a:r>
            <a:r>
              <a:rPr lang="sk-SK" dirty="0"/>
              <a:t> postupom podľa </a:t>
            </a:r>
            <a:r>
              <a:rPr lang="sk-SK" b="1" dirty="0"/>
              <a:t>doterajších predpisov, tzn. podľa ustanovení zákona č. 50/1976 Zb. o územnom plánovaní a stavebnom poriadku (SZ) </a:t>
            </a:r>
            <a:r>
              <a:rPr lang="sk-SK" dirty="0"/>
              <a:t>v znení účinnom do 31.03.2024 a </a:t>
            </a:r>
            <a:r>
              <a:rPr lang="sk-SK" b="1" dirty="0"/>
              <a:t>podľa ustanovení príslušnej vykonávacej vyhlášky </a:t>
            </a:r>
            <a:r>
              <a:rPr lang="sk-SK" dirty="0"/>
              <a:t>Ministerstva životného prostredia Slovenskej republiky č. 55/2001 Z. z. o územnoplánovacích podkladoch a územnoplánovacej dokumentácii. </a:t>
            </a:r>
          </a:p>
          <a:p>
            <a:pPr algn="just"/>
            <a:endParaRPr lang="sk-SK" dirty="0"/>
          </a:p>
          <a:p>
            <a:pPr algn="just">
              <a:spcBef>
                <a:spcPts val="600"/>
              </a:spcBef>
            </a:pPr>
            <a:r>
              <a:rPr lang="sk-SK" b="1" dirty="0"/>
              <a:t>Podkladom pre spracovanie ZaD 15 je jedenásť kladne prerokovaných územnoplánovacích štúdií (UPŠ)</a:t>
            </a:r>
            <a:r>
              <a:rPr lang="sk-SK" dirty="0"/>
              <a:t>, ktorých spracovanie a obstaranie zabezpečili externé subjekty.</a:t>
            </a:r>
          </a:p>
          <a:p>
            <a:pPr algn="just">
              <a:spcBef>
                <a:spcPts val="600"/>
              </a:spcBef>
            </a:pPr>
            <a:endParaRPr lang="sk-SK" dirty="0"/>
          </a:p>
          <a:p>
            <a:pPr algn="just">
              <a:spcBef>
                <a:spcPts val="600"/>
              </a:spcBef>
            </a:pPr>
            <a:r>
              <a:rPr lang="sk-SK" b="1" dirty="0"/>
              <a:t>Dvojstupňovo, hlavným mesto aj mestskými časťami, vyjadrené súhlasy </a:t>
            </a:r>
            <a:r>
              <a:rPr lang="sk-SK" dirty="0"/>
              <a:t>k čistopisom uvedených územnoplánovacích podkladov </a:t>
            </a:r>
            <a:r>
              <a:rPr lang="sk-SK" b="1" dirty="0"/>
              <a:t>ako podkladom pre návrh ZaD </a:t>
            </a:r>
            <a:r>
              <a:rPr lang="sk-SK" dirty="0"/>
              <a:t>15 (zverejnených na webovom sídle hlavného mesta).</a:t>
            </a:r>
          </a:p>
          <a:p>
            <a:pPr algn="just">
              <a:spcBef>
                <a:spcPts val="600"/>
              </a:spcBef>
            </a:pPr>
            <a:endParaRPr lang="sk-SK" sz="1200" b="1" dirty="0">
              <a:highlight>
                <a:srgbClr val="FFFF00"/>
              </a:highlight>
            </a:endParaRPr>
          </a:p>
          <a:p>
            <a:pPr algn="just">
              <a:spcBef>
                <a:spcPts val="600"/>
              </a:spcBef>
            </a:pPr>
            <a:r>
              <a:rPr lang="sk-SK" sz="1400" b="1" dirty="0"/>
              <a:t>Predpokladaný priebeh obstarávania ZaD15: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sk-SK" sz="1400" dirty="0"/>
              <a:t>02/2026 Informačný materiál do </a:t>
            </a:r>
            <a:r>
              <a:rPr lang="sk-SK" sz="1400" dirty="0" err="1"/>
              <a:t>MsZ</a:t>
            </a:r>
            <a:endParaRPr lang="sk-SK" sz="1400" dirty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sk-SK" sz="1400" dirty="0"/>
              <a:t>06/2026 Verejné prerokovanie návrhu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sk-SK" sz="1400" dirty="0"/>
              <a:t>11/2026 Vypracovanie upraveného návrhu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sk-SK" sz="1400" dirty="0"/>
              <a:t>02/2027 Predloženie orgánom samosprávny HM na schvaľovanie</a:t>
            </a:r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351B9A58-68BE-3413-9371-F2A29853E6EF}"/>
              </a:ext>
            </a:extLst>
          </p:cNvPr>
          <p:cNvSpPr txBox="1"/>
          <p:nvPr/>
        </p:nvSpPr>
        <p:spPr>
          <a:xfrm>
            <a:off x="3244321" y="6371693"/>
            <a:ext cx="56806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/>
              <a:t>Zasadnutie Mestského zastupiteľstva hlavného mesta SR Bratislavy, 26. 02. 2026</a:t>
            </a:r>
          </a:p>
        </p:txBody>
      </p:sp>
    </p:spTree>
    <p:extLst>
      <p:ext uri="{BB962C8B-B14F-4D97-AF65-F5344CB8AC3E}">
        <p14:creationId xmlns:p14="http://schemas.microsoft.com/office/powerpoint/2010/main" val="3693014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E6A2B-8807-041D-5831-3C7D32C747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>
            <a:extLst>
              <a:ext uri="{FF2B5EF4-FFF2-40B4-BE49-F238E27FC236}">
                <a16:creationId xmlns:a16="http://schemas.microsoft.com/office/drawing/2014/main" id="{C2F02772-F775-74C4-CF49-D7C4E7E4CC22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solidFill>
            <a:schemeClr val="bg1"/>
          </a:solidFill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k-SK" dirty="0"/>
              <a:t>za</a:t>
            </a:r>
          </a:p>
        </p:txBody>
      </p:sp>
      <p:sp>
        <p:nvSpPr>
          <p:cNvPr id="7" name="BlokTextu 6">
            <a:extLst>
              <a:ext uri="{FF2B5EF4-FFF2-40B4-BE49-F238E27FC236}">
                <a16:creationId xmlns:a16="http://schemas.microsoft.com/office/drawing/2014/main" id="{64B69860-43C9-F383-E5D5-105C020367A9}"/>
              </a:ext>
            </a:extLst>
          </p:cNvPr>
          <p:cNvSpPr txBox="1"/>
          <p:nvPr/>
        </p:nvSpPr>
        <p:spPr>
          <a:xfrm>
            <a:off x="250017" y="278214"/>
            <a:ext cx="3783510" cy="400110"/>
          </a:xfrm>
          <a:prstGeom prst="rect">
            <a:avLst/>
          </a:prstGeom>
          <a:solidFill>
            <a:schemeClr val="tx1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sk-SK" sz="2000" b="1" dirty="0">
                <a:solidFill>
                  <a:schemeClr val="bg1"/>
                </a:solidFill>
              </a:rPr>
              <a:t>Tabuľka č. 1:  </a:t>
            </a:r>
            <a:r>
              <a:rPr lang="sk-SK" sz="1900" b="1" dirty="0">
                <a:solidFill>
                  <a:schemeClr val="bg1"/>
                </a:solidFill>
              </a:rPr>
              <a:t>Zoznam UPŠ</a:t>
            </a:r>
          </a:p>
        </p:txBody>
      </p:sp>
      <p:pic>
        <p:nvPicPr>
          <p:cNvPr id="3" name="Picture 2" descr="logoBA – TaekwonDo Bratislava a Športový klub Koryo">
            <a:extLst>
              <a:ext uri="{FF2B5EF4-FFF2-40B4-BE49-F238E27FC236}">
                <a16:creationId xmlns:a16="http://schemas.microsoft.com/office/drawing/2014/main" id="{A649C891-E43A-D35B-51D9-7C4BAE425F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84" y="5806130"/>
            <a:ext cx="1507361" cy="81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ázok 5" descr="Obrázok, na ktorom je text, snímka obrazovky, číslo, písmo&#10;&#10;Obsah vygenerovaný pomocou AI môže byť nesprávny.">
            <a:extLst>
              <a:ext uri="{FF2B5EF4-FFF2-40B4-BE49-F238E27FC236}">
                <a16:creationId xmlns:a16="http://schemas.microsoft.com/office/drawing/2014/main" id="{0C11B9C4-8B38-F7F3-0A9E-BA33F9AF27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3527" y="278215"/>
            <a:ext cx="7908456" cy="6342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951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257801-56F7-82F3-9129-FF36CF5299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>
            <a:extLst>
              <a:ext uri="{FF2B5EF4-FFF2-40B4-BE49-F238E27FC236}">
                <a16:creationId xmlns:a16="http://schemas.microsoft.com/office/drawing/2014/main" id="{E914A7BF-05E8-D9A6-40D4-D4C10CCA6A32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solidFill>
            <a:schemeClr val="bg1"/>
          </a:solidFill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k-SK" dirty="0"/>
              <a:t>za</a:t>
            </a:r>
          </a:p>
        </p:txBody>
      </p:sp>
      <p:pic>
        <p:nvPicPr>
          <p:cNvPr id="3" name="Picture 2" descr="logoBA – TaekwonDo Bratislava a Športový klub Koryo">
            <a:extLst>
              <a:ext uri="{FF2B5EF4-FFF2-40B4-BE49-F238E27FC236}">
                <a16:creationId xmlns:a16="http://schemas.microsoft.com/office/drawing/2014/main" id="{9E09C527-CABE-42E1-93B5-83818467B3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85" y="5897959"/>
            <a:ext cx="1507361" cy="81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ok 4" descr="Obrázok, na ktorom je mapa, text, atlas&#10;&#10;Obsah vygenerovaný pomocou AI môže byť nesprávny.">
            <a:extLst>
              <a:ext uri="{FF2B5EF4-FFF2-40B4-BE49-F238E27FC236}">
                <a16:creationId xmlns:a16="http://schemas.microsoft.com/office/drawing/2014/main" id="{A87B33B6-2D71-31F7-A307-4FCE955575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0944" y="205133"/>
            <a:ext cx="8878823" cy="6476916"/>
          </a:xfrm>
          <a:prstGeom prst="rect">
            <a:avLst/>
          </a:prstGeom>
        </p:spPr>
      </p:pic>
      <p:sp>
        <p:nvSpPr>
          <p:cNvPr id="7" name="BlokTextu 6">
            <a:extLst>
              <a:ext uri="{FF2B5EF4-FFF2-40B4-BE49-F238E27FC236}">
                <a16:creationId xmlns:a16="http://schemas.microsoft.com/office/drawing/2014/main" id="{F3CDB9FC-5AFF-0189-CF56-64BBEBDE8AFF}"/>
              </a:ext>
            </a:extLst>
          </p:cNvPr>
          <p:cNvSpPr txBox="1"/>
          <p:nvPr/>
        </p:nvSpPr>
        <p:spPr>
          <a:xfrm>
            <a:off x="293433" y="274320"/>
            <a:ext cx="7768672" cy="400110"/>
          </a:xfrm>
          <a:prstGeom prst="rect">
            <a:avLst/>
          </a:prstGeom>
          <a:solidFill>
            <a:schemeClr val="tx1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sk-SK" sz="2000" b="1" dirty="0">
                <a:solidFill>
                  <a:schemeClr val="bg1"/>
                </a:solidFill>
              </a:rPr>
              <a:t>Mapa č. 1:  </a:t>
            </a:r>
            <a:r>
              <a:rPr lang="sk-SK" sz="1900" b="1" dirty="0">
                <a:solidFill>
                  <a:schemeClr val="bg1"/>
                </a:solidFill>
              </a:rPr>
              <a:t>Poloha riešených lokalít v rámci hl. mesta  </a:t>
            </a:r>
          </a:p>
        </p:txBody>
      </p:sp>
    </p:spTree>
    <p:extLst>
      <p:ext uri="{BB962C8B-B14F-4D97-AF65-F5344CB8AC3E}">
        <p14:creationId xmlns:p14="http://schemas.microsoft.com/office/powerpoint/2010/main" val="5119101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23644D-EBB8-6725-1585-DD74A36B74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>
            <a:extLst>
              <a:ext uri="{FF2B5EF4-FFF2-40B4-BE49-F238E27FC236}">
                <a16:creationId xmlns:a16="http://schemas.microsoft.com/office/drawing/2014/main" id="{58A8996B-D169-CA37-E079-7305D7BB8EC0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solidFill>
            <a:schemeClr val="bg1"/>
          </a:solidFill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r>
              <a:rPr lang="sk-SK" dirty="0"/>
              <a:t>       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</p:txBody>
      </p:sp>
      <p:pic>
        <p:nvPicPr>
          <p:cNvPr id="3" name="Picture 2" descr="logoBA – TaekwonDo Bratislava a Športový klub Koryo">
            <a:extLst>
              <a:ext uri="{FF2B5EF4-FFF2-40B4-BE49-F238E27FC236}">
                <a16:creationId xmlns:a16="http://schemas.microsoft.com/office/drawing/2014/main" id="{8E30ADE1-6D1E-F845-DE7E-BA2AE2C250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0783" y="5674492"/>
            <a:ext cx="1612142" cy="87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BlokTextu 6">
            <a:extLst>
              <a:ext uri="{FF2B5EF4-FFF2-40B4-BE49-F238E27FC236}">
                <a16:creationId xmlns:a16="http://schemas.microsoft.com/office/drawing/2014/main" id="{DA29E65A-5029-88C2-B530-03EDC40CAAF7}"/>
              </a:ext>
            </a:extLst>
          </p:cNvPr>
          <p:cNvSpPr txBox="1"/>
          <p:nvPr/>
        </p:nvSpPr>
        <p:spPr>
          <a:xfrm>
            <a:off x="301483" y="453831"/>
            <a:ext cx="11566335" cy="400110"/>
          </a:xfrm>
          <a:prstGeom prst="rect">
            <a:avLst/>
          </a:prstGeom>
          <a:solidFill>
            <a:schemeClr val="tx1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sk-SK" sz="2000" b="1" dirty="0">
                <a:solidFill>
                  <a:schemeClr val="bg1"/>
                </a:solidFill>
              </a:rPr>
              <a:t>Grafické znázornenie návrhov zmeny funkčného využitia ÚPN BA v predmetných UPŠ:</a:t>
            </a:r>
          </a:p>
        </p:txBody>
      </p:sp>
      <p:pic>
        <p:nvPicPr>
          <p:cNvPr id="6" name="Obrázok 5" descr="Obrázok, na ktorom je text, mapa, plán, diagram&#10;&#10;Obsah vygenerovaný pomocou AI môže byť nesprávny.">
            <a:extLst>
              <a:ext uri="{FF2B5EF4-FFF2-40B4-BE49-F238E27FC236}">
                <a16:creationId xmlns:a16="http://schemas.microsoft.com/office/drawing/2014/main" id="{8763510A-DF91-11F4-0409-8DCFABF319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814" y="1054437"/>
            <a:ext cx="8868021" cy="4886137"/>
          </a:xfrm>
          <a:prstGeom prst="rect">
            <a:avLst/>
          </a:prstGeom>
        </p:spPr>
      </p:pic>
      <p:sp>
        <p:nvSpPr>
          <p:cNvPr id="8" name="BlokTextu 7">
            <a:extLst>
              <a:ext uri="{FF2B5EF4-FFF2-40B4-BE49-F238E27FC236}">
                <a16:creationId xmlns:a16="http://schemas.microsoft.com/office/drawing/2014/main" id="{5C388ABA-F166-CED5-5A96-8358AA29C17C}"/>
              </a:ext>
            </a:extLst>
          </p:cNvPr>
          <p:cNvSpPr txBox="1"/>
          <p:nvPr/>
        </p:nvSpPr>
        <p:spPr>
          <a:xfrm>
            <a:off x="1003183" y="5771297"/>
            <a:ext cx="15058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600" b="1" dirty="0"/>
              <a:t>- k. ú. Ružinov </a:t>
            </a:r>
          </a:p>
        </p:txBody>
      </p:sp>
      <p:sp>
        <p:nvSpPr>
          <p:cNvPr id="13" name="BlokTextu 12">
            <a:extLst>
              <a:ext uri="{FF2B5EF4-FFF2-40B4-BE49-F238E27FC236}">
                <a16:creationId xmlns:a16="http://schemas.microsoft.com/office/drawing/2014/main" id="{8BD37228-C5CE-B553-F9D6-AB0FE3B2BCE7}"/>
              </a:ext>
            </a:extLst>
          </p:cNvPr>
          <p:cNvSpPr txBox="1"/>
          <p:nvPr/>
        </p:nvSpPr>
        <p:spPr>
          <a:xfrm>
            <a:off x="3255670" y="6268211"/>
            <a:ext cx="56806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/>
              <a:t>Zasadnutie Mestského zastupiteľstva hlavného mesta SR Bratislavy, 26. 02. 2026</a:t>
            </a:r>
          </a:p>
        </p:txBody>
      </p:sp>
    </p:spTree>
    <p:extLst>
      <p:ext uri="{BB962C8B-B14F-4D97-AF65-F5344CB8AC3E}">
        <p14:creationId xmlns:p14="http://schemas.microsoft.com/office/powerpoint/2010/main" val="762666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C2ECFB-5BCC-CF79-182D-39744BCC47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>
            <a:extLst>
              <a:ext uri="{FF2B5EF4-FFF2-40B4-BE49-F238E27FC236}">
                <a16:creationId xmlns:a16="http://schemas.microsoft.com/office/drawing/2014/main" id="{AF87466A-EBB3-DF83-E50C-A5F8FA11F109}"/>
              </a:ext>
            </a:extLst>
          </p:cNvPr>
          <p:cNvSpPr/>
          <p:nvPr/>
        </p:nvSpPr>
        <p:spPr>
          <a:xfrm>
            <a:off x="136186" y="131323"/>
            <a:ext cx="11896928" cy="6595353"/>
          </a:xfrm>
          <a:prstGeom prst="rect">
            <a:avLst/>
          </a:prstGeom>
          <a:solidFill>
            <a:schemeClr val="bg1"/>
          </a:solidFill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r>
              <a:rPr lang="sk-SK" dirty="0"/>
              <a:t>       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</p:txBody>
      </p:sp>
      <p:pic>
        <p:nvPicPr>
          <p:cNvPr id="3" name="Picture 2" descr="logoBA – TaekwonDo Bratislava a Športový klub Koryo">
            <a:extLst>
              <a:ext uri="{FF2B5EF4-FFF2-40B4-BE49-F238E27FC236}">
                <a16:creationId xmlns:a16="http://schemas.microsoft.com/office/drawing/2014/main" id="{F571BCAF-0798-3191-F021-14E9E51241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0783" y="5627527"/>
            <a:ext cx="1612142" cy="87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BlokTextu 7">
            <a:extLst>
              <a:ext uri="{FF2B5EF4-FFF2-40B4-BE49-F238E27FC236}">
                <a16:creationId xmlns:a16="http://schemas.microsoft.com/office/drawing/2014/main" id="{6AC2BC58-F9F5-E410-5677-42440C764BF9}"/>
              </a:ext>
            </a:extLst>
          </p:cNvPr>
          <p:cNvSpPr txBox="1"/>
          <p:nvPr/>
        </p:nvSpPr>
        <p:spPr>
          <a:xfrm>
            <a:off x="1003183" y="5771297"/>
            <a:ext cx="15058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600" b="1" dirty="0"/>
              <a:t>- k. ú. Ružinov </a:t>
            </a:r>
          </a:p>
        </p:txBody>
      </p:sp>
      <p:sp>
        <p:nvSpPr>
          <p:cNvPr id="4" name="BlokTextu 3">
            <a:extLst>
              <a:ext uri="{FF2B5EF4-FFF2-40B4-BE49-F238E27FC236}">
                <a16:creationId xmlns:a16="http://schemas.microsoft.com/office/drawing/2014/main" id="{1F7E7AC2-65DA-936A-81DA-0DE82BF159B2}"/>
              </a:ext>
            </a:extLst>
          </p:cNvPr>
          <p:cNvSpPr txBox="1"/>
          <p:nvPr/>
        </p:nvSpPr>
        <p:spPr>
          <a:xfrm>
            <a:off x="3255670" y="6221246"/>
            <a:ext cx="56806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/>
              <a:t>Zasadnutie Mestského zastupiteľstva hlavného mesta SR Bratislavy, 26. 02. 2026</a:t>
            </a:r>
          </a:p>
        </p:txBody>
      </p:sp>
      <p:pic>
        <p:nvPicPr>
          <p:cNvPr id="9" name="Obrázok 8" descr="Obrázok, na ktorom je mapa, text, rad, diagram&#10;&#10;Obsah vygenerovaný pomocou AI môže byť nesprávny.">
            <a:extLst>
              <a:ext uri="{FF2B5EF4-FFF2-40B4-BE49-F238E27FC236}">
                <a16:creationId xmlns:a16="http://schemas.microsoft.com/office/drawing/2014/main" id="{275E27FA-9685-FA7B-2B10-D32AD4D657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180" y="635267"/>
            <a:ext cx="9269043" cy="4992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153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B5E90E-9989-FD71-E94E-96BEE6BA1B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>
            <a:extLst>
              <a:ext uri="{FF2B5EF4-FFF2-40B4-BE49-F238E27FC236}">
                <a16:creationId xmlns:a16="http://schemas.microsoft.com/office/drawing/2014/main" id="{E7AA073D-0571-10BA-4066-B2F17AE26337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solidFill>
            <a:schemeClr val="bg1"/>
          </a:solidFill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r>
              <a:rPr lang="sk-SK" dirty="0"/>
              <a:t>       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</p:txBody>
      </p:sp>
      <p:pic>
        <p:nvPicPr>
          <p:cNvPr id="3" name="Picture 2" descr="logoBA – TaekwonDo Bratislava a Športový klub Koryo">
            <a:extLst>
              <a:ext uri="{FF2B5EF4-FFF2-40B4-BE49-F238E27FC236}">
                <a16:creationId xmlns:a16="http://schemas.microsoft.com/office/drawing/2014/main" id="{ADD43C7B-8FE2-AA71-6F1C-29A09BA628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4209" y="5698156"/>
            <a:ext cx="1632464" cy="88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BlokTextu 7">
            <a:extLst>
              <a:ext uri="{FF2B5EF4-FFF2-40B4-BE49-F238E27FC236}">
                <a16:creationId xmlns:a16="http://schemas.microsoft.com/office/drawing/2014/main" id="{34F24BC9-E662-5785-2A11-E2F583B96269}"/>
              </a:ext>
            </a:extLst>
          </p:cNvPr>
          <p:cNvSpPr txBox="1"/>
          <p:nvPr/>
        </p:nvSpPr>
        <p:spPr>
          <a:xfrm>
            <a:off x="1070560" y="5805937"/>
            <a:ext cx="11769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600" b="1" dirty="0"/>
              <a:t>- k. ú. Nivy </a:t>
            </a:r>
          </a:p>
        </p:txBody>
      </p:sp>
      <p:sp>
        <p:nvSpPr>
          <p:cNvPr id="4" name="BlokTextu 3">
            <a:extLst>
              <a:ext uri="{FF2B5EF4-FFF2-40B4-BE49-F238E27FC236}">
                <a16:creationId xmlns:a16="http://schemas.microsoft.com/office/drawing/2014/main" id="{AA6AEE9B-E1AA-3632-6342-A55F8EF07035}"/>
              </a:ext>
            </a:extLst>
          </p:cNvPr>
          <p:cNvSpPr txBox="1"/>
          <p:nvPr/>
        </p:nvSpPr>
        <p:spPr>
          <a:xfrm>
            <a:off x="3244321" y="6221246"/>
            <a:ext cx="56806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/>
              <a:t>Zasadnutie Mestského zastupiteľstva hlavného mesta SR Bratislavy, 26. 02. 2026</a:t>
            </a:r>
          </a:p>
        </p:txBody>
      </p:sp>
      <p:pic>
        <p:nvPicPr>
          <p:cNvPr id="6" name="Obrázok 5" descr="Obrázok, na ktorom je mapa, plán, text, diagram&#10;&#10;Obsah vygenerovaný pomocou AI môže byť nesprávny.">
            <a:extLst>
              <a:ext uri="{FF2B5EF4-FFF2-40B4-BE49-F238E27FC236}">
                <a16:creationId xmlns:a16="http://schemas.microsoft.com/office/drawing/2014/main" id="{EA2DD99E-F648-614B-4B8D-C5A7EBA0C8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6283"/>
          <a:stretch>
            <a:fillRect/>
          </a:stretch>
        </p:blipFill>
        <p:spPr>
          <a:xfrm>
            <a:off x="413886" y="213606"/>
            <a:ext cx="10007390" cy="5592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686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C48CA9-423C-1590-E460-AF18156D11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>
            <a:extLst>
              <a:ext uri="{FF2B5EF4-FFF2-40B4-BE49-F238E27FC236}">
                <a16:creationId xmlns:a16="http://schemas.microsoft.com/office/drawing/2014/main" id="{1B9D29A8-6740-3A67-6473-EB499F226D85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solidFill>
            <a:schemeClr val="bg1"/>
          </a:solidFill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r>
              <a:rPr lang="sk-SK" dirty="0"/>
              <a:t>       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</p:txBody>
      </p:sp>
      <p:pic>
        <p:nvPicPr>
          <p:cNvPr id="3" name="Picture 2" descr="logoBA – TaekwonDo Bratislava a Športový klub Koryo">
            <a:extLst>
              <a:ext uri="{FF2B5EF4-FFF2-40B4-BE49-F238E27FC236}">
                <a16:creationId xmlns:a16="http://schemas.microsoft.com/office/drawing/2014/main" id="{E8D7AF14-F764-9125-81A3-C9DF9DC629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0783" y="5627527"/>
            <a:ext cx="1612142" cy="87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BlokTextu 7">
            <a:extLst>
              <a:ext uri="{FF2B5EF4-FFF2-40B4-BE49-F238E27FC236}">
                <a16:creationId xmlns:a16="http://schemas.microsoft.com/office/drawing/2014/main" id="{1B74D103-BB00-843D-6180-58BBE65CE2B1}"/>
              </a:ext>
            </a:extLst>
          </p:cNvPr>
          <p:cNvSpPr txBox="1"/>
          <p:nvPr/>
        </p:nvSpPr>
        <p:spPr>
          <a:xfrm>
            <a:off x="1003183" y="5771297"/>
            <a:ext cx="11352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600" b="1" dirty="0"/>
              <a:t>- k. ú. Nivy</a:t>
            </a:r>
          </a:p>
        </p:txBody>
      </p:sp>
      <p:sp>
        <p:nvSpPr>
          <p:cNvPr id="4" name="BlokTextu 3">
            <a:extLst>
              <a:ext uri="{FF2B5EF4-FFF2-40B4-BE49-F238E27FC236}">
                <a16:creationId xmlns:a16="http://schemas.microsoft.com/office/drawing/2014/main" id="{841184F0-68CE-7F6D-A8F9-42B4E8BFCFB2}"/>
              </a:ext>
            </a:extLst>
          </p:cNvPr>
          <p:cNvSpPr txBox="1"/>
          <p:nvPr/>
        </p:nvSpPr>
        <p:spPr>
          <a:xfrm>
            <a:off x="3244321" y="6221246"/>
            <a:ext cx="56806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/>
              <a:t>Zasadnutie Mestského zastupiteľstva hlavného mesta SR Bratislavy, 26. 02. 2026</a:t>
            </a:r>
          </a:p>
        </p:txBody>
      </p:sp>
      <p:pic>
        <p:nvPicPr>
          <p:cNvPr id="6" name="Obrázok 5" descr="Obrázok, na ktorom je mapa, text, plán, diagram&#10;&#10;Obsah vygenerovaný pomocou AI môže byť nesprávny.">
            <a:extLst>
              <a:ext uri="{FF2B5EF4-FFF2-40B4-BE49-F238E27FC236}">
                <a16:creationId xmlns:a16="http://schemas.microsoft.com/office/drawing/2014/main" id="{7875D585-A506-FA3C-AD06-1E0B53FEF2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424" y="527616"/>
            <a:ext cx="9554359" cy="5250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331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0198DF-BF90-7F15-E400-87F5C5F3DE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>
            <a:extLst>
              <a:ext uri="{FF2B5EF4-FFF2-40B4-BE49-F238E27FC236}">
                <a16:creationId xmlns:a16="http://schemas.microsoft.com/office/drawing/2014/main" id="{610052ED-2901-8359-54F8-E403CDBEA1E5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solidFill>
            <a:schemeClr val="bg1"/>
          </a:solidFill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r>
              <a:rPr lang="sk-SK" dirty="0"/>
              <a:t>       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</p:txBody>
      </p:sp>
      <p:pic>
        <p:nvPicPr>
          <p:cNvPr id="3" name="Picture 2" descr="logoBA – TaekwonDo Bratislava a Športový klub Koryo">
            <a:extLst>
              <a:ext uri="{FF2B5EF4-FFF2-40B4-BE49-F238E27FC236}">
                <a16:creationId xmlns:a16="http://schemas.microsoft.com/office/drawing/2014/main" id="{232C113F-8E6A-0A28-F79F-6CDD95B3F8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0783" y="5627527"/>
            <a:ext cx="1612142" cy="87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BlokTextu 7">
            <a:extLst>
              <a:ext uri="{FF2B5EF4-FFF2-40B4-BE49-F238E27FC236}">
                <a16:creationId xmlns:a16="http://schemas.microsoft.com/office/drawing/2014/main" id="{C55E8C6D-5AFE-2084-B4E0-36A868753D23}"/>
              </a:ext>
            </a:extLst>
          </p:cNvPr>
          <p:cNvSpPr txBox="1"/>
          <p:nvPr/>
        </p:nvSpPr>
        <p:spPr>
          <a:xfrm>
            <a:off x="1022434" y="5674705"/>
            <a:ext cx="18658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600" b="1" dirty="0"/>
              <a:t>- k. ú. Nové Mesto </a:t>
            </a:r>
          </a:p>
        </p:txBody>
      </p:sp>
      <p:sp>
        <p:nvSpPr>
          <p:cNvPr id="4" name="BlokTextu 3">
            <a:extLst>
              <a:ext uri="{FF2B5EF4-FFF2-40B4-BE49-F238E27FC236}">
                <a16:creationId xmlns:a16="http://schemas.microsoft.com/office/drawing/2014/main" id="{D3F183CF-606D-58E9-DCEF-361A87E8848F}"/>
              </a:ext>
            </a:extLst>
          </p:cNvPr>
          <p:cNvSpPr txBox="1"/>
          <p:nvPr/>
        </p:nvSpPr>
        <p:spPr>
          <a:xfrm>
            <a:off x="3255670" y="6221246"/>
            <a:ext cx="56806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/>
              <a:t>Zasadnutie Mestského zastupiteľstva hlavného mesta SR Bratislavy, 26. 02. 2026</a:t>
            </a:r>
          </a:p>
        </p:txBody>
      </p:sp>
      <p:pic>
        <p:nvPicPr>
          <p:cNvPr id="6" name="Obrázok 5" descr="Obrázok, na ktorom je text, mapa&#10;&#10;Obsah vygenerovaný pomocou AI môže byť nesprávny.">
            <a:extLst>
              <a:ext uri="{FF2B5EF4-FFF2-40B4-BE49-F238E27FC236}">
                <a16:creationId xmlns:a16="http://schemas.microsoft.com/office/drawing/2014/main" id="{14033A41-0ED5-60FB-6A72-A48F828D40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105" y="400215"/>
            <a:ext cx="8833567" cy="527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175675"/>
      </p:ext>
    </p:extLst>
  </p:cSld>
  <p:clrMapOvr>
    <a:masterClrMapping/>
  </p:clrMapOvr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391</TotalTime>
  <Words>488</Words>
  <Application>Microsoft Office PowerPoint</Application>
  <PresentationFormat>Širokouhlá</PresentationFormat>
  <Paragraphs>332</Paragraphs>
  <Slides>15</Slides>
  <Notes>15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15</vt:i4>
      </vt:variant>
    </vt:vector>
  </HeadingPairs>
  <TitlesOfParts>
    <vt:vector size="20" baseType="lpstr">
      <vt:lpstr>Aptos</vt:lpstr>
      <vt:lpstr>Aptos Display</vt:lpstr>
      <vt:lpstr>Arial</vt:lpstr>
      <vt:lpstr>Inter</vt:lpstr>
      <vt:lpstr>Motív Office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Tomašáková Alexandra, Ing. arch.</dc:creator>
  <cp:lastModifiedBy>Hartlová Lýdia, Ing. arch.</cp:lastModifiedBy>
  <cp:revision>4</cp:revision>
  <dcterms:created xsi:type="dcterms:W3CDTF">2025-11-19T11:48:56Z</dcterms:created>
  <dcterms:modified xsi:type="dcterms:W3CDTF">2026-02-24T21:01:59Z</dcterms:modified>
  <cp:contentStatus/>
</cp:coreProperties>
</file>