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2" r:id="rId9"/>
    <p:sldId id="260" r:id="rId10"/>
    <p:sldId id="264" r:id="rId11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CE4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CBA63-A719-4692-9137-129479EE2D83}" v="10" dt="2026-02-18T13:37:50.2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35" autoAdjust="0"/>
  </p:normalViewPr>
  <p:slideViewPr>
    <p:cSldViewPr snapToGrid="0">
      <p:cViewPr varScale="1">
        <p:scale>
          <a:sx n="104" d="100"/>
          <a:sy n="104" d="100"/>
        </p:scale>
        <p:origin x="8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nclová Ľubica, Ing. arch." userId="7012e268-0c19-4061-8821-f65ac7786568" providerId="ADAL" clId="{7F79EA98-E92C-494D-AB4C-ADFE1393CD96}"/>
    <pc:docChg chg="undo custSel modSld">
      <pc:chgData name="Fenclová Ľubica, Ing. arch." userId="7012e268-0c19-4061-8821-f65ac7786568" providerId="ADAL" clId="{7F79EA98-E92C-494D-AB4C-ADFE1393CD96}" dt="2026-02-18T13:38:23.210" v="88" actId="20577"/>
      <pc:docMkLst>
        <pc:docMk/>
      </pc:docMkLst>
      <pc:sldChg chg="addSp modSp mod">
        <pc:chgData name="Fenclová Ľubica, Ing. arch." userId="7012e268-0c19-4061-8821-f65ac7786568" providerId="ADAL" clId="{7F79EA98-E92C-494D-AB4C-ADFE1393CD96}" dt="2026-02-18T13:38:23.210" v="88" actId="20577"/>
        <pc:sldMkLst>
          <pc:docMk/>
          <pc:sldMk cId="1734840811" sldId="260"/>
        </pc:sldMkLst>
        <pc:spChg chg="add">
          <ac:chgData name="Fenclová Ľubica, Ing. arch." userId="7012e268-0c19-4061-8821-f65ac7786568" providerId="ADAL" clId="{7F79EA98-E92C-494D-AB4C-ADFE1393CD96}" dt="2026-02-18T13:36:49.159" v="0"/>
          <ac:spMkLst>
            <pc:docMk/>
            <pc:sldMk cId="1734840811" sldId="260"/>
            <ac:spMk id="4" creationId="{96ED4B18-44B6-FEDC-F8C3-ED61A0896875}"/>
          </ac:spMkLst>
        </pc:spChg>
        <pc:spChg chg="mod">
          <ac:chgData name="Fenclová Ľubica, Ing. arch." userId="7012e268-0c19-4061-8821-f65ac7786568" providerId="ADAL" clId="{7F79EA98-E92C-494D-AB4C-ADFE1393CD96}" dt="2026-02-18T13:38:23.210" v="88" actId="20577"/>
          <ac:spMkLst>
            <pc:docMk/>
            <pc:sldMk cId="1734840811" sldId="260"/>
            <ac:spMk id="9" creationId="{1494C048-124E-08BB-4C84-631B96576C09}"/>
          </ac:spMkLst>
        </pc:spChg>
        <pc:spChg chg="add mod">
          <ac:chgData name="Fenclová Ľubica, Ing. arch." userId="7012e268-0c19-4061-8821-f65ac7786568" providerId="ADAL" clId="{7F79EA98-E92C-494D-AB4C-ADFE1393CD96}" dt="2026-02-18T13:36:53.541" v="2"/>
          <ac:spMkLst>
            <pc:docMk/>
            <pc:sldMk cId="1734840811" sldId="260"/>
            <ac:spMk id="12" creationId="{2B31949C-20B2-337E-D028-3F73D1E8B33F}"/>
          </ac:spMkLst>
        </pc:spChg>
        <pc:spChg chg="add mod">
          <ac:chgData name="Fenclová Ľubica, Ing. arch." userId="7012e268-0c19-4061-8821-f65ac7786568" providerId="ADAL" clId="{7F79EA98-E92C-494D-AB4C-ADFE1393CD96}" dt="2026-02-18T13:37:35.858" v="25"/>
          <ac:spMkLst>
            <pc:docMk/>
            <pc:sldMk cId="1734840811" sldId="260"/>
            <ac:spMk id="13" creationId="{3F3C38C7-2C40-6287-F17A-956506C66067}"/>
          </ac:spMkLst>
        </pc:spChg>
        <pc:spChg chg="add">
          <ac:chgData name="Fenclová Ľubica, Ing. arch." userId="7012e268-0c19-4061-8821-f65ac7786568" providerId="ADAL" clId="{7F79EA98-E92C-494D-AB4C-ADFE1393CD96}" dt="2026-02-18T13:37:40.797" v="32"/>
          <ac:spMkLst>
            <pc:docMk/>
            <pc:sldMk cId="1734840811" sldId="260"/>
            <ac:spMk id="14" creationId="{283905D9-9BE3-79AD-FE3D-A99AC6AD5780}"/>
          </ac:spMkLst>
        </pc:spChg>
        <pc:spChg chg="add">
          <ac:chgData name="Fenclová Ľubica, Ing. arch." userId="7012e268-0c19-4061-8821-f65ac7786568" providerId="ADAL" clId="{7F79EA98-E92C-494D-AB4C-ADFE1393CD96}" dt="2026-02-18T13:37:46.093" v="39"/>
          <ac:spMkLst>
            <pc:docMk/>
            <pc:sldMk cId="1734840811" sldId="260"/>
            <ac:spMk id="15" creationId="{16ED2AFD-14D9-E3D6-837F-EAAAE90687B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DF84C-D07C-4C87-8ACC-63FFA704ADE2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B63A3-B6F6-46F3-BE4F-43443073E49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13038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14874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2428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984606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75554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927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2B63A3-B6F6-46F3-BE4F-43443073E498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647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5CC1FA-FA1B-55A7-FCDC-E380F24EA3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C5F9656-092F-9B1F-6089-5BC4F70E3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/>
              <a:t>Kliknutím upravte štýl predlohy podnadpisu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C5B86E27-78B6-D13B-3378-2C23DC76C6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EA9D4DFE-FBC9-183E-38B9-72C86CA4D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609A36B-E10C-7EF7-17A2-2C3616C2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01211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5EEB11A-FF0A-98AB-30F3-2B855BB74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6A6EAA5F-9F7C-4B21-53DE-BCD0ADE1D6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FBCEEC85-08E5-A733-53E1-9FE5EB674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4630CC0B-3538-3BCE-82FF-684CEEB92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A985BCCD-02D7-1B1E-1E98-632871FD6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95818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>
            <a:extLst>
              <a:ext uri="{FF2B5EF4-FFF2-40B4-BE49-F238E27FC236}">
                <a16:creationId xmlns:a16="http://schemas.microsoft.com/office/drawing/2014/main" id="{B76F5350-FC12-BA32-26FB-944797130B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zvislý text 2">
            <a:extLst>
              <a:ext uri="{FF2B5EF4-FFF2-40B4-BE49-F238E27FC236}">
                <a16:creationId xmlns:a16="http://schemas.microsoft.com/office/drawing/2014/main" id="{C57DB0EC-6FA3-0107-D15E-DF7CB4B07A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7C1B87E5-472F-49AE-1D28-DCD3F3A9B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C5C7BFCB-BAEF-183E-471F-6B6EAB1F2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DAB94F25-A506-19CE-2B23-79B16AC4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3902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3085FE-A024-879E-3C84-2F6504431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467EF621-32EB-F384-E6FF-6C249EF31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8BFD4EE8-B59C-DEA8-A591-162FB9A45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9CB8783B-E01E-2DFC-7C42-810CE5659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048A7174-A791-1192-1E61-8042C3D57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70394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8AC948-F1B3-09CF-629D-81C9EFE73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8717C2F-A051-997E-AE91-F454448BE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C2C643B-A4F4-332D-6860-8E30D5C77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C61EB20-75BE-4DF8-3CDA-524E12F89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6F92B0BE-A5CF-674A-9883-80644EE41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8025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F34B21F-172C-3E1B-AB19-238963BC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4BD7E33-426A-0729-F48E-37B1A9DCA4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0A75290A-5BB6-0C68-339C-CCBF541E5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44964884-3D1F-0B38-4C37-6EDE98F6B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2FBE523E-0956-18D5-5C05-18F1FB038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7C237150-FC0C-F645-010B-83FD18700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67477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CAF4EA-B2F8-C4A1-80A7-A472B0D0A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ED45A3B-8416-78B6-CA05-0D05A4A3CF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72C01444-F598-AB87-170F-81C90CEE9B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0C3AADE9-C799-9749-20F7-DFFBF971AC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Zástupný objekt pre obsah 5">
            <a:extLst>
              <a:ext uri="{FF2B5EF4-FFF2-40B4-BE49-F238E27FC236}">
                <a16:creationId xmlns:a16="http://schemas.microsoft.com/office/drawing/2014/main" id="{110506FE-B9F9-A37D-7B1A-C9D542414D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objekt pre dátum 6">
            <a:extLst>
              <a:ext uri="{FF2B5EF4-FFF2-40B4-BE49-F238E27FC236}">
                <a16:creationId xmlns:a16="http://schemas.microsoft.com/office/drawing/2014/main" id="{3C58977C-EB12-1964-996C-066ACA5C7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8" name="Zástupný objekt pre pätu 7">
            <a:extLst>
              <a:ext uri="{FF2B5EF4-FFF2-40B4-BE49-F238E27FC236}">
                <a16:creationId xmlns:a16="http://schemas.microsoft.com/office/drawing/2014/main" id="{C90077EC-2F24-AE99-D921-1AFFCA874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objekt pre číslo snímky 8">
            <a:extLst>
              <a:ext uri="{FF2B5EF4-FFF2-40B4-BE49-F238E27FC236}">
                <a16:creationId xmlns:a16="http://schemas.microsoft.com/office/drawing/2014/main" id="{E6CE8B5B-C7EC-FFFD-4129-9FB554EF6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8363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B8AA5E-DF1E-F3B3-A68B-42790926B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dátum 2">
            <a:extLst>
              <a:ext uri="{FF2B5EF4-FFF2-40B4-BE49-F238E27FC236}">
                <a16:creationId xmlns:a16="http://schemas.microsoft.com/office/drawing/2014/main" id="{C50CF48B-B685-6055-DF19-97B0536EC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4" name="Zástupný objekt pre pätu 3">
            <a:extLst>
              <a:ext uri="{FF2B5EF4-FFF2-40B4-BE49-F238E27FC236}">
                <a16:creationId xmlns:a16="http://schemas.microsoft.com/office/drawing/2014/main" id="{BB0EB0D0-8804-E01B-BE45-2E2B9839C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objekt pre číslo snímky 4">
            <a:extLst>
              <a:ext uri="{FF2B5EF4-FFF2-40B4-BE49-F238E27FC236}">
                <a16:creationId xmlns:a16="http://schemas.microsoft.com/office/drawing/2014/main" id="{1BCE6E52-A87E-7CFE-6906-1FCFA75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27833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dátum 1">
            <a:extLst>
              <a:ext uri="{FF2B5EF4-FFF2-40B4-BE49-F238E27FC236}">
                <a16:creationId xmlns:a16="http://schemas.microsoft.com/office/drawing/2014/main" id="{9BFEBF33-7A03-99BD-28DB-EF97502D0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3" name="Zástupný objekt pre pätu 2">
            <a:extLst>
              <a:ext uri="{FF2B5EF4-FFF2-40B4-BE49-F238E27FC236}">
                <a16:creationId xmlns:a16="http://schemas.microsoft.com/office/drawing/2014/main" id="{9CD8CE37-EAB1-1683-F4C8-70C8B7D67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512F28A7-2854-F374-A18E-8FDB17164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0547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3933A-6EA7-FAB0-A320-924F222E3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D8729C57-2107-6534-30C8-93FFD2721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308E147-21A4-C94C-1CFB-EE8750EDFB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6545FA54-7858-6346-89F0-6EC683DC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E27207CD-26CC-D469-07BB-6ED114031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B82B2B38-B3AF-29D2-539C-A93F36FC8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721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45533D-EAFE-1E4B-17BC-9A622994C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objekt pre obrázok 2">
            <a:extLst>
              <a:ext uri="{FF2B5EF4-FFF2-40B4-BE49-F238E27FC236}">
                <a16:creationId xmlns:a16="http://schemas.microsoft.com/office/drawing/2014/main" id="{5FFD8E97-46C3-6F8D-9127-5672E2C738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BA242C8-C3B7-81E5-9732-F56BC6A80F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Zástupný objekt pre dátum 4">
            <a:extLst>
              <a:ext uri="{FF2B5EF4-FFF2-40B4-BE49-F238E27FC236}">
                <a16:creationId xmlns:a16="http://schemas.microsoft.com/office/drawing/2014/main" id="{40686B50-654D-EDDF-E88F-D9D0E3B20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6" name="Zástupný objekt pre pätu 5">
            <a:extLst>
              <a:ext uri="{FF2B5EF4-FFF2-40B4-BE49-F238E27FC236}">
                <a16:creationId xmlns:a16="http://schemas.microsoft.com/office/drawing/2014/main" id="{B8645F3C-4966-1396-03DE-1B3770339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objekt pre číslo snímky 6">
            <a:extLst>
              <a:ext uri="{FF2B5EF4-FFF2-40B4-BE49-F238E27FC236}">
                <a16:creationId xmlns:a16="http://schemas.microsoft.com/office/drawing/2014/main" id="{36091EA9-44D7-1401-3015-DD01A7FCC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7536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nadpis 1">
            <a:extLst>
              <a:ext uri="{FF2B5EF4-FFF2-40B4-BE49-F238E27FC236}">
                <a16:creationId xmlns:a16="http://schemas.microsoft.com/office/drawing/2014/main" id="{582474D6-56ED-0587-D1D6-80E92A040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10B988A-F7EE-45BE-0E16-77EAF1A91F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objekt pre dátum 3">
            <a:extLst>
              <a:ext uri="{FF2B5EF4-FFF2-40B4-BE49-F238E27FC236}">
                <a16:creationId xmlns:a16="http://schemas.microsoft.com/office/drawing/2014/main" id="{98FC7AD4-898C-B03A-0D9D-E387D1E4CB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F471B0-F96B-424B-BFE3-2E862C81CAD5}" type="datetimeFigureOut">
              <a:rPr lang="sk-SK" smtClean="0"/>
              <a:t>18. 2. 2026</a:t>
            </a:fld>
            <a:endParaRPr lang="sk-SK"/>
          </a:p>
        </p:txBody>
      </p:sp>
      <p:sp>
        <p:nvSpPr>
          <p:cNvPr id="5" name="Zástupný objekt pre pätu 4">
            <a:extLst>
              <a:ext uri="{FF2B5EF4-FFF2-40B4-BE49-F238E27FC236}">
                <a16:creationId xmlns:a16="http://schemas.microsoft.com/office/drawing/2014/main" id="{ACC9FB5D-2562-AFED-ECE4-F8B54F5B10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objekt pre číslo snímky 5">
            <a:extLst>
              <a:ext uri="{FF2B5EF4-FFF2-40B4-BE49-F238E27FC236}">
                <a16:creationId xmlns:a16="http://schemas.microsoft.com/office/drawing/2014/main" id="{95DCAF93-31D9-94F5-052D-5F6473973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FC5C16-4B9A-4569-AAB1-76C45B545BC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851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logoBA – TaekwonDo Bratislava a Športový klub Koryo">
            <a:extLst>
              <a:ext uri="{FF2B5EF4-FFF2-40B4-BE49-F238E27FC236}">
                <a16:creationId xmlns:a16="http://schemas.microsoft.com/office/drawing/2014/main" id="{CAD36FF7-0187-4DE6-8F4E-DC0D02DDA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7097F1B4-9258-C062-DDBC-97CC9B34663F}"/>
              </a:ext>
            </a:extLst>
          </p:cNvPr>
          <p:cNvSpPr txBox="1"/>
          <p:nvPr/>
        </p:nvSpPr>
        <p:spPr>
          <a:xfrm>
            <a:off x="405244" y="927397"/>
            <a:ext cx="1144039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sk-SK" dirty="0">
              <a:ea typeface="Inter" panose="02000503000000020004" pitchFamily="2" charset="0"/>
            </a:endParaRPr>
          </a:p>
          <a:p>
            <a:pPr algn="ctr"/>
            <a:endParaRPr lang="sk-SK" dirty="0">
              <a:ea typeface="Inter" panose="02000503000000020004" pitchFamily="2" charset="0"/>
            </a:endParaRPr>
          </a:p>
          <a:p>
            <a:pPr algn="ctr"/>
            <a:r>
              <a:rPr lang="sk-SK" dirty="0">
                <a:ea typeface="Inter" panose="02000503000000020004" pitchFamily="2" charset="0"/>
              </a:rPr>
              <a:t>Rokovanie Mestskej rady hl. mesta SR Bratislavy dňa 12.02.2026</a:t>
            </a:r>
          </a:p>
          <a:p>
            <a:pPr algn="ctr"/>
            <a:endParaRPr lang="sk-SK" dirty="0">
              <a:ea typeface="Inter" panose="02000503000000020004" pitchFamily="2" charset="0"/>
            </a:endParaRPr>
          </a:p>
          <a:p>
            <a:pPr algn="ctr"/>
            <a:r>
              <a:rPr lang="sk-SK" dirty="0">
                <a:ea typeface="Inter" panose="02000503000000020004" pitchFamily="2" charset="0"/>
              </a:rPr>
              <a:t>Bod č. 4</a:t>
            </a:r>
          </a:p>
          <a:p>
            <a:pPr algn="ctr"/>
            <a:endParaRPr lang="sk-SK" dirty="0">
              <a:ea typeface="Inter" panose="02000503000000020004" pitchFamily="2" charset="0"/>
            </a:endParaRPr>
          </a:p>
          <a:p>
            <a:pPr algn="ctr"/>
            <a:r>
              <a:rPr lang="sk-SK" sz="3600" b="1" dirty="0">
                <a:ea typeface="Inter" panose="02000503000000020004" pitchFamily="2" charset="0"/>
              </a:rPr>
              <a:t>Územný plán hlavného mesta SR Bratislavy</a:t>
            </a:r>
          </a:p>
          <a:p>
            <a:pPr algn="ctr"/>
            <a:br>
              <a:rPr lang="sk-SK" sz="3600" b="1" dirty="0">
                <a:ea typeface="Inter" panose="02000503000000020004" pitchFamily="2" charset="0"/>
              </a:rPr>
            </a:br>
            <a:r>
              <a:rPr lang="sk-SK" sz="3600" b="1" dirty="0">
                <a:solidFill>
                  <a:srgbClr val="CE4245"/>
                </a:solidFill>
                <a:ea typeface="Inter" panose="02000503000000020004" pitchFamily="2" charset="0"/>
              </a:rPr>
              <a:t>zmeny a doplnky č. 11 (ZaD 11)</a:t>
            </a:r>
          </a:p>
          <a:p>
            <a:pPr algn="ctr"/>
            <a:r>
              <a:rPr lang="sk-SK" sz="3600" b="1" dirty="0">
                <a:solidFill>
                  <a:srgbClr val="CE4245"/>
                </a:solidFill>
                <a:ea typeface="Inter" panose="02000503000000020004" pitchFamily="2" charset="0"/>
              </a:rPr>
              <a:t>územie Mestskej urbanistickej štúdie Mlynské Nivy</a:t>
            </a:r>
          </a:p>
          <a:p>
            <a:pPr algn="ctr"/>
            <a:endParaRPr lang="sk-SK" sz="3600" b="1" dirty="0">
              <a:solidFill>
                <a:srgbClr val="CE4245"/>
              </a:solidFill>
              <a:ea typeface="Inter" panose="02000503000000020004" pitchFamily="2" charset="0"/>
            </a:endParaRPr>
          </a:p>
          <a:p>
            <a:pPr algn="ctr"/>
            <a:r>
              <a:rPr lang="sk-SK" dirty="0">
                <a:ea typeface="Inter" panose="02000503000000020004" pitchFamily="2" charset="0"/>
              </a:rPr>
              <a:t>MČ Bratislava-Ružinov, k. ú. Nivy</a:t>
            </a:r>
          </a:p>
        </p:txBody>
      </p:sp>
      <p:sp>
        <p:nvSpPr>
          <p:cNvPr id="4" name="Obdĺžnik 3">
            <a:extLst>
              <a:ext uri="{FF2B5EF4-FFF2-40B4-BE49-F238E27FC236}">
                <a16:creationId xmlns:a16="http://schemas.microsoft.com/office/drawing/2014/main" id="{B08C0378-4B16-2574-588B-581BF19E31D0}"/>
              </a:ext>
            </a:extLst>
          </p:cNvPr>
          <p:cNvSpPr/>
          <p:nvPr/>
        </p:nvSpPr>
        <p:spPr>
          <a:xfrm>
            <a:off x="136187" y="145915"/>
            <a:ext cx="11896928" cy="6595353"/>
          </a:xfrm>
          <a:prstGeom prst="rect">
            <a:avLst/>
          </a:prstGeom>
          <a:noFill/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za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CF73B3BD-6411-180F-C5DB-C1367562E212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1/10</a:t>
            </a:r>
          </a:p>
        </p:txBody>
      </p:sp>
      <p:sp>
        <p:nvSpPr>
          <p:cNvPr id="3" name="BlokTextu 2">
            <a:extLst>
              <a:ext uri="{FF2B5EF4-FFF2-40B4-BE49-F238E27FC236}">
                <a16:creationId xmlns:a16="http://schemas.microsoft.com/office/drawing/2014/main" id="{B600CCC3-9CF3-DA4F-EB23-583A4ED1A8C5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</p:spTree>
    <p:extLst>
      <p:ext uri="{BB962C8B-B14F-4D97-AF65-F5344CB8AC3E}">
        <p14:creationId xmlns:p14="http://schemas.microsoft.com/office/powerpoint/2010/main" val="1264761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63FC335C-A25E-FE3F-61B8-E57A65071319}"/>
              </a:ext>
            </a:extLst>
          </p:cNvPr>
          <p:cNvSpPr/>
          <p:nvPr/>
        </p:nvSpPr>
        <p:spPr>
          <a:xfrm>
            <a:off x="136187" y="145915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k-SK" dirty="0"/>
              <a:t>za</a:t>
            </a:r>
          </a:p>
        </p:txBody>
      </p:sp>
      <p:pic>
        <p:nvPicPr>
          <p:cNvPr id="3" name="Picture 2" descr="logoBA – TaekwonDo Bratislava a Športový klub Koryo">
            <a:extLst>
              <a:ext uri="{FF2B5EF4-FFF2-40B4-BE49-F238E27FC236}">
                <a16:creationId xmlns:a16="http://schemas.microsoft.com/office/drawing/2014/main" id="{DACBCB5B-62CE-F8B1-296E-FCEEE8D13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D1847446-2F4A-DF81-6375-49DB2251C35A}"/>
              </a:ext>
            </a:extLst>
          </p:cNvPr>
          <p:cNvSpPr txBox="1"/>
          <p:nvPr/>
        </p:nvSpPr>
        <p:spPr>
          <a:xfrm>
            <a:off x="515566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b="1" dirty="0"/>
              <a:t>Obstaranie </a:t>
            </a:r>
            <a:r>
              <a:rPr lang="sk-SK" b="1" dirty="0" err="1"/>
              <a:t>ZaD</a:t>
            </a:r>
            <a:r>
              <a:rPr lang="sk-SK" b="1" dirty="0"/>
              <a:t> 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5DA24FF5-FCE1-EDA7-F717-C315609D9578}"/>
              </a:ext>
            </a:extLst>
          </p:cNvPr>
          <p:cNvSpPr txBox="1"/>
          <p:nvPr/>
        </p:nvSpPr>
        <p:spPr>
          <a:xfrm>
            <a:off x="3392747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Genéza zmeny  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EF53421D-09BB-AB85-DC3E-2A0C1651A6E4}"/>
              </a:ext>
            </a:extLst>
          </p:cNvPr>
          <p:cNvSpPr txBox="1"/>
          <p:nvPr/>
        </p:nvSpPr>
        <p:spPr>
          <a:xfrm>
            <a:off x="6274340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Územný plán ZaD 11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0EABB50F-29EA-3EFE-827E-383E3A93D2FE}"/>
              </a:ext>
            </a:extLst>
          </p:cNvPr>
          <p:cNvSpPr txBox="1"/>
          <p:nvPr/>
        </p:nvSpPr>
        <p:spPr>
          <a:xfrm>
            <a:off x="9151522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Návrh a upravený návrh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D4C31A09-5452-16C3-562C-F7E6F0CEC897}"/>
              </a:ext>
            </a:extLst>
          </p:cNvPr>
          <p:cNvSpPr txBox="1"/>
          <p:nvPr/>
        </p:nvSpPr>
        <p:spPr>
          <a:xfrm>
            <a:off x="515566" y="1556657"/>
            <a:ext cx="11160868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/>
              <a:t>Obstarávanie ZaD 11 zabezpečované </a:t>
            </a:r>
            <a:r>
              <a:rPr lang="sk-SK" b="1" dirty="0"/>
              <a:t>v zmysle §40a ods. 6 </a:t>
            </a:r>
            <a:r>
              <a:rPr lang="sk-SK" b="1" dirty="0" err="1"/>
              <a:t>ZoÚP</a:t>
            </a:r>
            <a:r>
              <a:rPr lang="sk-SK" dirty="0"/>
              <a:t>, postupom podľa stavebného zákona príslušnej vykonávacej vyhlášky.</a:t>
            </a:r>
          </a:p>
          <a:p>
            <a:pPr algn="just">
              <a:spcBef>
                <a:spcPts val="600"/>
              </a:spcBef>
            </a:pPr>
            <a:r>
              <a:rPr lang="sk-SK" dirty="0"/>
              <a:t>Obstarávateľ – hlavné mesto SR Bratislava, Útvar hlavného architekta prostredníctvom odborne spôsobilých osôb pre obstarávanie ÚPP a ÚPD v zmysle par. 12 </a:t>
            </a:r>
            <a:r>
              <a:rPr lang="sk-SK" dirty="0" err="1"/>
              <a:t>ZoUP</a:t>
            </a:r>
            <a:r>
              <a:rPr lang="sk-SK" dirty="0"/>
              <a:t>. </a:t>
            </a:r>
          </a:p>
          <a:p>
            <a:pPr algn="just">
              <a:spcBef>
                <a:spcPts val="600"/>
              </a:spcBef>
            </a:pPr>
            <a:r>
              <a:rPr lang="sk-SK" dirty="0"/>
              <a:t>Spracovateľ – Metropolitný inštitút Bratislava.</a:t>
            </a:r>
          </a:p>
          <a:p>
            <a:pPr algn="just">
              <a:spcBef>
                <a:spcPts val="600"/>
              </a:spcBef>
            </a:pPr>
            <a:r>
              <a:rPr lang="sk-SK" b="1" dirty="0"/>
              <a:t>Priebeh procesu september 2024 až február 2026.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Informácia o </a:t>
            </a:r>
            <a:r>
              <a:rPr lang="sk-SK" b="1" dirty="0"/>
              <a:t>začatí obstarávania </a:t>
            </a:r>
            <a:r>
              <a:rPr lang="sk-SK" dirty="0"/>
              <a:t>predložená v MsZ dňa 26.09.2024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Podkladom pre spracovanie ZaD 11 bola „Mestská urbanistická štúdia zóny Mlynské nivy, Bratislava, čistopis máj 2024“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b="1" dirty="0"/>
              <a:t>Prerokovanie</a:t>
            </a:r>
            <a:r>
              <a:rPr lang="sk-SK" dirty="0"/>
              <a:t> </a:t>
            </a:r>
            <a:r>
              <a:rPr lang="sk-SK" b="1" dirty="0"/>
              <a:t>návrhu</a:t>
            </a:r>
            <a:r>
              <a:rPr lang="sk-SK" dirty="0"/>
              <a:t> ZaD 11 december 2024 – január 2025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b="1" dirty="0"/>
              <a:t>Proces</a:t>
            </a:r>
            <a:r>
              <a:rPr lang="sk-SK" dirty="0"/>
              <a:t> </a:t>
            </a:r>
            <a:r>
              <a:rPr lang="sk-SK" b="1" dirty="0"/>
              <a:t>SEA – rozhodnutie o neposudzovaní </a:t>
            </a:r>
            <a:r>
              <a:rPr lang="sk-SK" dirty="0"/>
              <a:t>zmeny strategického dokumentu v mesiaci júl 2025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Vyhodnotenie a dorokovanie pripomienok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Spracovanie upraveného návrhu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Predloženie podľa </a:t>
            </a:r>
            <a:r>
              <a:rPr lang="sk-SK" b="1" dirty="0"/>
              <a:t>par. 25 </a:t>
            </a:r>
            <a:r>
              <a:rPr lang="sk-SK" dirty="0"/>
              <a:t>stavebného zákona (SZ) Regionálneho Úradu územného plánovania a výstavby Bratislava (</a:t>
            </a:r>
            <a:r>
              <a:rPr lang="sk-SK" dirty="0" err="1"/>
              <a:t>RUUPaV</a:t>
            </a:r>
            <a:r>
              <a:rPr lang="sk-SK" dirty="0"/>
              <a:t> BA) v mesiaci január 2026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/>
              <a:t>Predloženie na </a:t>
            </a:r>
            <a:r>
              <a:rPr lang="sk-SK" b="1" dirty="0"/>
              <a:t>rokovanie orgánov samosprávy </a:t>
            </a:r>
            <a:r>
              <a:rPr lang="sk-SK" dirty="0"/>
              <a:t>hlavného mesta v mesiaci február 2026</a:t>
            </a:r>
          </a:p>
        </p:txBody>
      </p:sp>
      <p:pic>
        <p:nvPicPr>
          <p:cNvPr id="4" name="Grafický objekt 3" descr="Zoznam, všetky položky začiarknuté obrys">
            <a:extLst>
              <a:ext uri="{FF2B5EF4-FFF2-40B4-BE49-F238E27FC236}">
                <a16:creationId xmlns:a16="http://schemas.microsoft.com/office/drawing/2014/main" id="{2166DF34-7970-5664-B09A-0CD0AB8E8F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901394" y="2668551"/>
            <a:ext cx="775040" cy="775040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B8DFFB6E-C4B0-376E-4A4F-017880F06CE4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2/10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5CE94AC4-F1E6-279B-2851-3332F6E094A6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</p:spTree>
    <p:extLst>
      <p:ext uri="{BB962C8B-B14F-4D97-AF65-F5344CB8AC3E}">
        <p14:creationId xmlns:p14="http://schemas.microsoft.com/office/powerpoint/2010/main" val="369301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9E861E7D-1849-B4E2-50F6-49231E1D4B13}"/>
              </a:ext>
            </a:extLst>
          </p:cNvPr>
          <p:cNvSpPr/>
          <p:nvPr/>
        </p:nvSpPr>
        <p:spPr>
          <a:xfrm>
            <a:off x="136187" y="145915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za</a:t>
            </a:r>
          </a:p>
        </p:txBody>
      </p:sp>
      <p:pic>
        <p:nvPicPr>
          <p:cNvPr id="3" name="Picture 2" descr="logoBA – TaekwonDo Bratislava a Športový klub Koryo">
            <a:extLst>
              <a:ext uri="{FF2B5EF4-FFF2-40B4-BE49-F238E27FC236}">
                <a16:creationId xmlns:a16="http://schemas.microsoft.com/office/drawing/2014/main" id="{3A2A70B9-A326-1B1D-3F97-A64ED50F6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03443C50-4A7A-0C79-D2F6-8B10B07B5B47}"/>
              </a:ext>
            </a:extLst>
          </p:cNvPr>
          <p:cNvSpPr txBox="1"/>
          <p:nvPr/>
        </p:nvSpPr>
        <p:spPr>
          <a:xfrm>
            <a:off x="515566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Obstaranie </a:t>
            </a:r>
            <a:r>
              <a:rPr lang="sk-SK" dirty="0" err="1"/>
              <a:t>ZaD</a:t>
            </a:r>
            <a:r>
              <a:rPr lang="sk-SK" dirty="0"/>
              <a:t> 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C66876ED-C083-4A56-B404-4537682094D2}"/>
              </a:ext>
            </a:extLst>
          </p:cNvPr>
          <p:cNvSpPr txBox="1"/>
          <p:nvPr/>
        </p:nvSpPr>
        <p:spPr>
          <a:xfrm>
            <a:off x="3392747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Genéza zmeny  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B652E175-26AA-02CD-2602-B77D75F38D0C}"/>
              </a:ext>
            </a:extLst>
          </p:cNvPr>
          <p:cNvSpPr txBox="1"/>
          <p:nvPr/>
        </p:nvSpPr>
        <p:spPr>
          <a:xfrm>
            <a:off x="6274340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Územný plán ZaD 11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5AE8CE7C-B90A-0280-DCDC-F130DCC7209F}"/>
              </a:ext>
            </a:extLst>
          </p:cNvPr>
          <p:cNvSpPr txBox="1"/>
          <p:nvPr/>
        </p:nvSpPr>
        <p:spPr>
          <a:xfrm>
            <a:off x="9151522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Návrh a upravený návrh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8D52F552-10CA-B548-EF7E-63DE7BB307C6}"/>
              </a:ext>
            </a:extLst>
          </p:cNvPr>
          <p:cNvSpPr txBox="1"/>
          <p:nvPr/>
        </p:nvSpPr>
        <p:spPr>
          <a:xfrm>
            <a:off x="426396" y="1378562"/>
            <a:ext cx="11250037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sk-SK" b="1" cap="all" dirty="0">
                <a:ea typeface="Inter" panose="02000503000000020004" pitchFamily="2" charset="0"/>
              </a:rPr>
              <a:t>Podklad PRE zmenu UPN B</a:t>
            </a:r>
            <a:r>
              <a:rPr lang="sk-SK" b="1" dirty="0">
                <a:ea typeface="Inter" panose="02000503000000020004" pitchFamily="2" charset="0"/>
              </a:rPr>
              <a:t>A – </a:t>
            </a:r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Inter" panose="02000503000000020004" pitchFamily="2" charset="0"/>
              </a:rPr>
              <a:t>Mestská urbanistická štúdia zóny Mlynské Nivy</a:t>
            </a:r>
            <a:r>
              <a:rPr lang="sk-SK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Inter" panose="02000503000000020004" pitchFamily="2" charset="0"/>
              </a:rPr>
              <a:t>  (MUŠ)</a:t>
            </a:r>
          </a:p>
          <a:p>
            <a:pPr algn="just"/>
            <a:r>
              <a:rPr lang="sk-SK" dirty="0">
                <a:ea typeface="Inter" panose="02000503000000020004" pitchFamily="2" charset="0"/>
              </a:rPr>
              <a:t>Spracovanie MJŠ vyplynulo z </a:t>
            </a:r>
            <a:r>
              <a:rPr lang="sk-SK" b="1" dirty="0">
                <a:ea typeface="Inter" panose="02000503000000020004" pitchFamily="2" charset="0"/>
              </a:rPr>
              <a:t>Výzvy na predkladanie žiadostí na zmenu územného plánu za účelom zvýšenia dostupnosti bývania v hlavnom meste SR Bratislave</a:t>
            </a:r>
            <a:r>
              <a:rPr lang="sk-SK" dirty="0">
                <a:ea typeface="Inter" panose="02000503000000020004" pitchFamily="2" charset="0"/>
              </a:rPr>
              <a:t>, vyhlásenú hlavným mestom, sekciou nájomného bývania v zmysle a </a:t>
            </a:r>
            <a:r>
              <a:rPr lang="sk-SK" b="1" dirty="0">
                <a:ea typeface="Inter" panose="02000503000000020004" pitchFamily="2" charset="0"/>
              </a:rPr>
              <a:t>Koncepcie mestskej bytovej politiky na roky 2020 – 2030 </a:t>
            </a:r>
            <a:r>
              <a:rPr lang="sk-SK" dirty="0">
                <a:ea typeface="Inter" panose="02000503000000020004" pitchFamily="2" charset="0"/>
              </a:rPr>
              <a:t> </a:t>
            </a:r>
            <a:r>
              <a:rPr lang="sk-SK" b="1" dirty="0">
                <a:ea typeface="Inter" panose="02000503000000020004" pitchFamily="2" charset="0"/>
              </a:rPr>
              <a:t>Metodiky zmien územného plánu v záujme budovania predpokladov na rozvoj nájomného bývania a zvyšovania dostupnosti bývania</a:t>
            </a:r>
            <a:r>
              <a:rPr lang="sk-SK" dirty="0">
                <a:ea typeface="Inter" panose="02000503000000020004" pitchFamily="2" charset="0"/>
              </a:rPr>
              <a:t>, zverejnenej na webovom sídle hlavného mesta v termíne od polovice decembra 2021 do konca apríla 2022.</a:t>
            </a:r>
          </a:p>
          <a:p>
            <a:pPr algn="just"/>
            <a:endParaRPr lang="sk-SK" dirty="0">
              <a:ea typeface="Inter" panose="02000503000000020004" pitchFamily="2" charset="0"/>
            </a:endParaRPr>
          </a:p>
          <a:p>
            <a:pPr algn="just"/>
            <a:r>
              <a:rPr lang="sk-SK" dirty="0">
                <a:ea typeface="Inter" panose="02000503000000020004" pitchFamily="2" charset="0"/>
              </a:rPr>
              <a:t>Január 2023 </a:t>
            </a:r>
            <a:r>
              <a:rPr lang="sk-SK" b="1" dirty="0">
                <a:ea typeface="Inter" panose="02000503000000020004" pitchFamily="2" charset="0"/>
              </a:rPr>
              <a:t>– návrh zadania </a:t>
            </a:r>
            <a:r>
              <a:rPr lang="sk-SK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verejné prerokovanie; </a:t>
            </a:r>
          </a:p>
          <a:p>
            <a:pPr algn="just"/>
            <a:r>
              <a:rPr lang="sk-SK" dirty="0">
                <a:ea typeface="Inter" panose="02000503000000020004" pitchFamily="2" charset="0"/>
                <a:cs typeface="Times New Roman" panose="02020603050405020304" pitchFamily="18" charset="0"/>
              </a:rPr>
              <a:t>Marec 2023 </a:t>
            </a:r>
            <a:r>
              <a:rPr lang="sk-SK" b="1" dirty="0">
                <a:ea typeface="Inter" panose="02000503000000020004" pitchFamily="2" charset="0"/>
                <a:cs typeface="Times New Roman" panose="02020603050405020304" pitchFamily="18" charset="0"/>
              </a:rPr>
              <a:t>– odsúhlasené zadanie </a:t>
            </a:r>
            <a:r>
              <a:rPr lang="sk-SK" dirty="0">
                <a:ea typeface="Inter" panose="02000503000000020004" pitchFamily="2" charset="0"/>
                <a:cs typeface="Times New Roman" panose="02020603050405020304" pitchFamily="18" charset="0"/>
              </a:rPr>
              <a:t>hlavným mestom</a:t>
            </a:r>
          </a:p>
          <a:p>
            <a:pPr algn="just"/>
            <a:r>
              <a:rPr lang="sk-SK" dirty="0">
                <a:ea typeface="Inter" panose="02000503000000020004" pitchFamily="2" charset="0"/>
                <a:cs typeface="Times New Roman" panose="02020603050405020304" pitchFamily="18" charset="0"/>
              </a:rPr>
              <a:t>Október 2023  </a:t>
            </a:r>
            <a:r>
              <a:rPr lang="sk-SK" b="1" dirty="0">
                <a:ea typeface="Inter" panose="02000503000000020004" pitchFamily="2" charset="0"/>
                <a:cs typeface="Times New Roman" panose="02020603050405020304" pitchFamily="18" charset="0"/>
              </a:rPr>
              <a:t>– verejné prerokovanie návrhu MUŠ</a:t>
            </a:r>
          </a:p>
          <a:p>
            <a:pPr algn="just"/>
            <a:r>
              <a:rPr lang="sk-SK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Inter" panose="02000503000000020004" pitchFamily="2" charset="0"/>
                <a:cs typeface="Times New Roman" panose="02020603050405020304" pitchFamily="18" charset="0"/>
              </a:rPr>
              <a:t>Máj 2024 – čistopis MUŠ</a:t>
            </a:r>
          </a:p>
          <a:p>
            <a:pPr algn="just"/>
            <a:r>
              <a:rPr lang="sk-SK" b="1" dirty="0"/>
              <a:t>Mestské zastupiteľstvo </a:t>
            </a:r>
            <a:r>
              <a:rPr lang="sk-SK" dirty="0"/>
              <a:t>uznesením č. 540/2024 zo dňa</a:t>
            </a:r>
          </a:p>
          <a:p>
            <a:pPr algn="just"/>
            <a:r>
              <a:rPr lang="sk-SK" b="1" dirty="0"/>
              <a:t>23.05.2024</a:t>
            </a:r>
            <a:r>
              <a:rPr lang="sk-SK" dirty="0"/>
              <a:t> zobralo na vedomie MUŠ ako podklad</a:t>
            </a:r>
          </a:p>
          <a:p>
            <a:pPr algn="just"/>
            <a:r>
              <a:rPr lang="sk-SK" dirty="0"/>
              <a:t>pre zmeny a doplnky UPN BA. </a:t>
            </a:r>
            <a:endParaRPr lang="sk-SK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Inter" panose="02000503000000020004" pitchFamily="2" charset="0"/>
            </a:endParaRPr>
          </a:p>
          <a:p>
            <a:pPr algn="just"/>
            <a:endParaRPr lang="sk-SK" dirty="0">
              <a:ea typeface="Inter" panose="02000503000000020004" pitchFamily="2" charset="0"/>
            </a:endParaRPr>
          </a:p>
          <a:p>
            <a:pPr algn="just"/>
            <a:r>
              <a:rPr lang="sk-SK" dirty="0">
                <a:ea typeface="Inter" panose="02000503000000020004" pitchFamily="2" charset="0"/>
              </a:rPr>
              <a:t>Obstarávateľ MUŠ – </a:t>
            </a:r>
            <a:r>
              <a:rPr lang="sk-SK" dirty="0"/>
              <a:t>Hlavné mesto SR Bratislava</a:t>
            </a:r>
            <a:endParaRPr lang="sk-SK" dirty="0">
              <a:ea typeface="Inter" panose="02000503000000020004" pitchFamily="2" charset="0"/>
            </a:endParaRPr>
          </a:p>
          <a:p>
            <a:pPr algn="just"/>
            <a:r>
              <a:rPr lang="sk-SK" dirty="0">
                <a:ea typeface="Inter" panose="02000503000000020004" pitchFamily="2" charset="0"/>
              </a:rPr>
              <a:t>Spracovateľ – </a:t>
            </a:r>
            <a:r>
              <a:rPr lang="sk-SK" dirty="0"/>
              <a:t>Metropolitný inštitút Bratislava</a:t>
            </a:r>
            <a:endParaRPr lang="sk-SK" dirty="0">
              <a:ea typeface="Inter" panose="02000503000000020004" pitchFamily="2" charset="0"/>
            </a:endParaRP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D149C333-61FA-C817-C200-E2050582E9D8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3/10</a:t>
            </a:r>
          </a:p>
        </p:txBody>
      </p:sp>
      <p:pic>
        <p:nvPicPr>
          <p:cNvPr id="14" name="Obrázok 13" descr="Obrázok, na ktorom je mapa, plán, text&#10;&#10;Obsah vygenerovaný pomocou AI môže byť nesprávny.">
            <a:extLst>
              <a:ext uri="{FF2B5EF4-FFF2-40B4-BE49-F238E27FC236}">
                <a16:creationId xmlns:a16="http://schemas.microsoft.com/office/drawing/2014/main" id="{C7D92672-5161-6BB3-0E82-9DD535F700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5170" y="3484911"/>
            <a:ext cx="5491264" cy="2798750"/>
          </a:xfrm>
          <a:prstGeom prst="rect">
            <a:avLst/>
          </a:prstGeom>
        </p:spPr>
      </p:pic>
      <p:sp>
        <p:nvSpPr>
          <p:cNvPr id="12" name="Bublina reči: obdĺžnik so zaoblenými rohmi 11">
            <a:extLst>
              <a:ext uri="{FF2B5EF4-FFF2-40B4-BE49-F238E27FC236}">
                <a16:creationId xmlns:a16="http://schemas.microsoft.com/office/drawing/2014/main" id="{EE761E7B-F778-8C61-72A8-7E8812200D26}"/>
              </a:ext>
            </a:extLst>
          </p:cNvPr>
          <p:cNvSpPr/>
          <p:nvPr/>
        </p:nvSpPr>
        <p:spPr>
          <a:xfrm>
            <a:off x="6551452" y="5224041"/>
            <a:ext cx="1687286" cy="838200"/>
          </a:xfrm>
          <a:prstGeom prst="wedgeRoundRectCallout">
            <a:avLst>
              <a:gd name="adj1" fmla="val -88709"/>
              <a:gd name="adj2" fmla="val -166999"/>
              <a:gd name="adj3" fmla="val 16667"/>
            </a:avLst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/>
              <a:t>PODKLAD PRE ZMENU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7D527136-6521-BDE4-8828-D559CE82A4B7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</p:spTree>
    <p:extLst>
      <p:ext uri="{BB962C8B-B14F-4D97-AF65-F5344CB8AC3E}">
        <p14:creationId xmlns:p14="http://schemas.microsoft.com/office/powerpoint/2010/main" val="2616992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608B3269-D8E7-330B-FF02-575B40216136}"/>
              </a:ext>
            </a:extLst>
          </p:cNvPr>
          <p:cNvSpPr/>
          <p:nvPr/>
        </p:nvSpPr>
        <p:spPr>
          <a:xfrm>
            <a:off x="136187" y="145915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dirty="0"/>
              <a:t>za</a:t>
            </a:r>
          </a:p>
        </p:txBody>
      </p:sp>
      <p:pic>
        <p:nvPicPr>
          <p:cNvPr id="3" name="Picture 2" descr="logoBA – TaekwonDo Bratislava a Športový klub Koryo">
            <a:extLst>
              <a:ext uri="{FF2B5EF4-FFF2-40B4-BE49-F238E27FC236}">
                <a16:creationId xmlns:a16="http://schemas.microsoft.com/office/drawing/2014/main" id="{766692C9-BCC2-018A-2653-6AF4E20E6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CB4F7D4A-0C15-2454-0C17-BAE068B8CA19}"/>
              </a:ext>
            </a:extLst>
          </p:cNvPr>
          <p:cNvSpPr txBox="1"/>
          <p:nvPr/>
        </p:nvSpPr>
        <p:spPr>
          <a:xfrm>
            <a:off x="515566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Obstaranie </a:t>
            </a:r>
            <a:r>
              <a:rPr lang="sk-SK" dirty="0" err="1"/>
              <a:t>ZaD</a:t>
            </a:r>
            <a:r>
              <a:rPr lang="sk-SK" dirty="0"/>
              <a:t> 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A8845352-E592-47B7-C574-8281FE23E5FC}"/>
              </a:ext>
            </a:extLst>
          </p:cNvPr>
          <p:cNvSpPr txBox="1"/>
          <p:nvPr/>
        </p:nvSpPr>
        <p:spPr>
          <a:xfrm>
            <a:off x="3392747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Genéza zmeny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ACAB0AB8-95AF-0140-5D7C-DF44AFE0A712}"/>
              </a:ext>
            </a:extLst>
          </p:cNvPr>
          <p:cNvSpPr txBox="1"/>
          <p:nvPr/>
        </p:nvSpPr>
        <p:spPr>
          <a:xfrm>
            <a:off x="6274340" y="1009230"/>
            <a:ext cx="2524912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b="1" dirty="0"/>
              <a:t>Územný plán ZaD 11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01E53D26-BD89-C4D4-3745-C473828BD4AD}"/>
              </a:ext>
            </a:extLst>
          </p:cNvPr>
          <p:cNvSpPr txBox="1"/>
          <p:nvPr/>
        </p:nvSpPr>
        <p:spPr>
          <a:xfrm>
            <a:off x="9151522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Návrh a upravený návrh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A68B3190-20F8-5FFE-E3D9-02040FD40579}"/>
              </a:ext>
            </a:extLst>
          </p:cNvPr>
          <p:cNvSpPr txBox="1"/>
          <p:nvPr/>
        </p:nvSpPr>
        <p:spPr>
          <a:xfrm>
            <a:off x="423560" y="1488913"/>
            <a:ext cx="1125287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>
                <a:ea typeface="Inter" panose="02000503000000020004" pitchFamily="2" charset="0"/>
              </a:rPr>
              <a:t>ZaD 11 navrhujú zmenu usporiadania platného funkčného využitia územia a úpravu hmotovo-priestorových regulatívov územia, ktoré je určené už v súčasnosti na výstavbu. </a:t>
            </a:r>
            <a:r>
              <a:rPr lang="sk-SK" sz="1600" dirty="0"/>
              <a:t>Transformácia zóny na atraktívne multifunkčné prostredie poskytne nové príležitosti pre mestský rozvoj prostredníctvom zmiešaného využitia pre bývanie, pracovné príležitosti aj oddych a rekreáciu. Cieľom je vytvoriť z územia mestotvornú štruktúru s optimálnym funkčným využitím a primeranou mierou mestskej zástavby, ktorá sa stane plnohodnotnou súčasťou mesta. </a:t>
            </a:r>
          </a:p>
          <a:p>
            <a:pPr algn="just"/>
            <a:endParaRPr lang="sk-SK" sz="1600" dirty="0">
              <a:ea typeface="Inter" panose="02000503000000020004" pitchFamily="2" charset="0"/>
            </a:endParaRPr>
          </a:p>
          <a:p>
            <a:pPr algn="just"/>
            <a:endParaRPr lang="sk-SK" sz="1600" dirty="0">
              <a:ea typeface="Inter" panose="02000503000000020004" pitchFamily="2" charset="0"/>
            </a:endParaRPr>
          </a:p>
          <a:p>
            <a:pPr algn="just"/>
            <a:endParaRPr lang="sk-SK" sz="1600" dirty="0">
              <a:ea typeface="Inter" panose="02000503000000020004" pitchFamily="2" charset="0"/>
            </a:endParaRPr>
          </a:p>
          <a:p>
            <a:pPr algn="just"/>
            <a:endParaRPr lang="sk-SK" sz="1600" dirty="0">
              <a:ea typeface="Inter" panose="02000503000000020004" pitchFamily="2" charset="0"/>
            </a:endParaRPr>
          </a:p>
          <a:p>
            <a:pPr algn="just"/>
            <a:endParaRPr lang="sk-SK" sz="1600" dirty="0"/>
          </a:p>
          <a:p>
            <a:pPr algn="just"/>
            <a:endParaRPr lang="sk-SK" sz="1600" dirty="0"/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B17587EB-625C-1FCA-3571-A3AB63F9352E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5/10</a:t>
            </a:r>
          </a:p>
        </p:txBody>
      </p:sp>
      <p:sp>
        <p:nvSpPr>
          <p:cNvPr id="12" name="BlokTextu 11">
            <a:extLst>
              <a:ext uri="{FF2B5EF4-FFF2-40B4-BE49-F238E27FC236}">
                <a16:creationId xmlns:a16="http://schemas.microsoft.com/office/drawing/2014/main" id="{EA9EE647-0D10-EB25-8E4E-7428878DE4DD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  <p:pic>
        <p:nvPicPr>
          <p:cNvPr id="17" name="Obrázok 16" descr="Obrázok, na ktorom je kresba, umenie, mapa&#10;&#10;Obsah vygenerovaný pomocou AI môže byť nesprávny.">
            <a:extLst>
              <a:ext uri="{FF2B5EF4-FFF2-40B4-BE49-F238E27FC236}">
                <a16:creationId xmlns:a16="http://schemas.microsoft.com/office/drawing/2014/main" id="{94865D44-3465-E7A3-BA5F-C6D878903A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566" y="2861776"/>
            <a:ext cx="4373237" cy="3498589"/>
          </a:xfrm>
          <a:prstGeom prst="rect">
            <a:avLst/>
          </a:prstGeom>
        </p:spPr>
      </p:pic>
      <p:pic>
        <p:nvPicPr>
          <p:cNvPr id="19" name="Obrázok 18" descr="Obrázok, na ktorom je diagram, plán, kresba, mapa&#10;&#10;Obsah vygenerovaný pomocou AI môže byť nesprávny.">
            <a:extLst>
              <a:ext uri="{FF2B5EF4-FFF2-40B4-BE49-F238E27FC236}">
                <a16:creationId xmlns:a16="http://schemas.microsoft.com/office/drawing/2014/main" id="{ECEAC769-A14B-6851-ED47-69CC0FE02B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4" t="11872" r="3561" b="8421"/>
          <a:stretch>
            <a:fillRect/>
          </a:stretch>
        </p:blipFill>
        <p:spPr>
          <a:xfrm>
            <a:off x="6617497" y="2846130"/>
            <a:ext cx="5058937" cy="3498590"/>
          </a:xfrm>
          <a:prstGeom prst="rect">
            <a:avLst/>
          </a:prstGeom>
        </p:spPr>
      </p:pic>
      <p:sp>
        <p:nvSpPr>
          <p:cNvPr id="15" name="Bublina reči: obdĺžnik so zaoblenými rohmi 14">
            <a:extLst>
              <a:ext uri="{FF2B5EF4-FFF2-40B4-BE49-F238E27FC236}">
                <a16:creationId xmlns:a16="http://schemas.microsoft.com/office/drawing/2014/main" id="{EBA87D3E-C377-05C3-F29B-13D8C027025C}"/>
              </a:ext>
            </a:extLst>
          </p:cNvPr>
          <p:cNvSpPr/>
          <p:nvPr/>
        </p:nvSpPr>
        <p:spPr>
          <a:xfrm>
            <a:off x="5117796" y="5213578"/>
            <a:ext cx="1687286" cy="838200"/>
          </a:xfrm>
          <a:prstGeom prst="wedgeRoundRectCallout">
            <a:avLst>
              <a:gd name="adj1" fmla="val 100203"/>
              <a:gd name="adj2" fmla="val -69175"/>
              <a:gd name="adj3" fmla="val 16667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b="1" dirty="0"/>
              <a:t>ZaD 11</a:t>
            </a:r>
          </a:p>
          <a:p>
            <a:pPr algn="ctr"/>
            <a:r>
              <a:rPr lang="sk-SK" b="1" dirty="0"/>
              <a:t>UPN BA</a:t>
            </a:r>
          </a:p>
        </p:txBody>
      </p:sp>
      <p:sp>
        <p:nvSpPr>
          <p:cNvPr id="14" name="Bublina reči: obdĺžnik so zaoblenými rohmi 13">
            <a:extLst>
              <a:ext uri="{FF2B5EF4-FFF2-40B4-BE49-F238E27FC236}">
                <a16:creationId xmlns:a16="http://schemas.microsoft.com/office/drawing/2014/main" id="{E31489A5-D4D5-61F6-2A58-3310C5C86A7E}"/>
              </a:ext>
            </a:extLst>
          </p:cNvPr>
          <p:cNvSpPr/>
          <p:nvPr/>
        </p:nvSpPr>
        <p:spPr>
          <a:xfrm>
            <a:off x="5044653" y="2861776"/>
            <a:ext cx="1687286" cy="838200"/>
          </a:xfrm>
          <a:prstGeom prst="wedgeRoundRectCallout">
            <a:avLst>
              <a:gd name="adj1" fmla="val -77330"/>
              <a:gd name="adj2" fmla="val 127677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/>
              <a:t>Platný </a:t>
            </a:r>
          </a:p>
          <a:p>
            <a:pPr algn="ctr"/>
            <a:r>
              <a:rPr lang="sk-SK" dirty="0"/>
              <a:t>UPN BA</a:t>
            </a:r>
          </a:p>
        </p:txBody>
      </p:sp>
    </p:spTree>
    <p:extLst>
      <p:ext uri="{BB962C8B-B14F-4D97-AF65-F5344CB8AC3E}">
        <p14:creationId xmlns:p14="http://schemas.microsoft.com/office/powerpoint/2010/main" val="728472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>
            <a:extLst>
              <a:ext uri="{FF2B5EF4-FFF2-40B4-BE49-F238E27FC236}">
                <a16:creationId xmlns:a16="http://schemas.microsoft.com/office/drawing/2014/main" id="{66B38601-25A5-2690-FECB-A13EBB19A5AB}"/>
              </a:ext>
            </a:extLst>
          </p:cNvPr>
          <p:cNvSpPr/>
          <p:nvPr/>
        </p:nvSpPr>
        <p:spPr>
          <a:xfrm>
            <a:off x="147535" y="131323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B210C53E-0E93-EC62-AEAE-F413F84B232B}"/>
              </a:ext>
            </a:extLst>
          </p:cNvPr>
          <p:cNvSpPr txBox="1"/>
          <p:nvPr/>
        </p:nvSpPr>
        <p:spPr>
          <a:xfrm>
            <a:off x="515566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Obstaranie </a:t>
            </a:r>
            <a:r>
              <a:rPr lang="sk-SK" dirty="0" err="1"/>
              <a:t>ZaD</a:t>
            </a:r>
            <a:r>
              <a:rPr lang="sk-SK" dirty="0"/>
              <a:t> 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663300A7-E366-5D08-D4F3-435CDDCB4CC8}"/>
              </a:ext>
            </a:extLst>
          </p:cNvPr>
          <p:cNvSpPr txBox="1"/>
          <p:nvPr/>
        </p:nvSpPr>
        <p:spPr>
          <a:xfrm>
            <a:off x="3392747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Genéza zmeny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6763EEBC-94B5-5CE5-D139-37925C3D0EFB}"/>
              </a:ext>
            </a:extLst>
          </p:cNvPr>
          <p:cNvSpPr txBox="1"/>
          <p:nvPr/>
        </p:nvSpPr>
        <p:spPr>
          <a:xfrm>
            <a:off x="6274340" y="1009230"/>
            <a:ext cx="2524912" cy="3693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b="1" dirty="0"/>
              <a:t>Územný plán ZaD 11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B948DF7D-4F75-B4CE-8BF3-7771C218D23F}"/>
              </a:ext>
            </a:extLst>
          </p:cNvPr>
          <p:cNvSpPr txBox="1"/>
          <p:nvPr/>
        </p:nvSpPr>
        <p:spPr>
          <a:xfrm>
            <a:off x="9151522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Návrh a upravený návrh</a:t>
            </a:r>
          </a:p>
        </p:txBody>
      </p:sp>
      <p:pic>
        <p:nvPicPr>
          <p:cNvPr id="10" name="Picture 2" descr="logoBA – TaekwonDo Bratislava a Športový klub Koryo">
            <a:extLst>
              <a:ext uri="{FF2B5EF4-FFF2-40B4-BE49-F238E27FC236}">
                <a16:creationId xmlns:a16="http://schemas.microsoft.com/office/drawing/2014/main" id="{DBD1C642-DD2B-B041-A445-CD443C0A8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BlokTextu 2">
            <a:extLst>
              <a:ext uri="{FF2B5EF4-FFF2-40B4-BE49-F238E27FC236}">
                <a16:creationId xmlns:a16="http://schemas.microsoft.com/office/drawing/2014/main" id="{748813D4-202F-FC58-AB53-D3EA2FB60CD9}"/>
              </a:ext>
            </a:extLst>
          </p:cNvPr>
          <p:cNvSpPr txBox="1"/>
          <p:nvPr/>
        </p:nvSpPr>
        <p:spPr>
          <a:xfrm>
            <a:off x="515566" y="1671485"/>
            <a:ext cx="5580434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/>
              <a:t>Predkladané zmeny a doplnky (č. 11) sú riešené: </a:t>
            </a:r>
          </a:p>
          <a:p>
            <a:endParaRPr lang="sk-SK" sz="1600" dirty="0"/>
          </a:p>
          <a:p>
            <a:r>
              <a:rPr lang="sk-SK" sz="1600" b="1" dirty="0"/>
              <a:t>v textovej časti:</a:t>
            </a:r>
          </a:p>
          <a:p>
            <a:endParaRPr lang="sk-SK" sz="1600" dirty="0"/>
          </a:p>
          <a:p>
            <a:pPr marL="285750" indent="-285750">
              <a:buFontTx/>
              <a:buChar char="-"/>
            </a:pPr>
            <a:r>
              <a:rPr lang="sk-SK" sz="1600" dirty="0"/>
              <a:t>Úvodná časť</a:t>
            </a:r>
          </a:p>
          <a:p>
            <a:pPr marL="285750" indent="-285750">
              <a:buFontTx/>
              <a:buChar char="-"/>
            </a:pPr>
            <a:r>
              <a:rPr lang="sk-SK" sz="1600" dirty="0"/>
              <a:t>Časť A – základné údaje</a:t>
            </a:r>
          </a:p>
          <a:p>
            <a:pPr marL="285750" indent="-285750">
              <a:buFontTx/>
              <a:buChar char="-"/>
            </a:pPr>
            <a:r>
              <a:rPr lang="sk-SK" sz="1600" dirty="0"/>
              <a:t>Časť B – riešenie územného plánu</a:t>
            </a:r>
          </a:p>
          <a:p>
            <a:pPr marL="285750" indent="-285750">
              <a:buFontTx/>
              <a:buChar char="-"/>
            </a:pPr>
            <a:r>
              <a:rPr lang="sk-SK" sz="1600" dirty="0"/>
              <a:t>Časť C – záväzná časť územného plánu</a:t>
            </a:r>
          </a:p>
          <a:p>
            <a:pPr marL="285750" indent="-285750">
              <a:buFontTx/>
              <a:buChar char="-"/>
            </a:pPr>
            <a:r>
              <a:rPr lang="sk-SK" sz="1600" dirty="0"/>
              <a:t>Časť D – doplňujúce údaje</a:t>
            </a:r>
          </a:p>
          <a:p>
            <a:pPr marL="285750" indent="-285750">
              <a:buFontTx/>
              <a:buChar char="-"/>
            </a:pPr>
            <a:r>
              <a:rPr lang="sk-SK" sz="1600" dirty="0"/>
              <a:t>Časť E – prílohy </a:t>
            </a:r>
          </a:p>
          <a:p>
            <a:endParaRPr lang="sk-SK" sz="1600" dirty="0"/>
          </a:p>
          <a:p>
            <a:endParaRPr lang="sk-SK" dirty="0"/>
          </a:p>
          <a:p>
            <a:endParaRPr lang="sk-SK" dirty="0"/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34755BA9-8064-C09E-AB88-D41F93EB3D01}"/>
              </a:ext>
            </a:extLst>
          </p:cNvPr>
          <p:cNvSpPr txBox="1"/>
          <p:nvPr/>
        </p:nvSpPr>
        <p:spPr>
          <a:xfrm>
            <a:off x="5386917" y="2017433"/>
            <a:ext cx="652106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sz="1600" dirty="0"/>
          </a:p>
          <a:p>
            <a:r>
              <a:rPr lang="sk-SK" sz="1600" b="1" dirty="0"/>
              <a:t>v grafickej časti výkresov:</a:t>
            </a:r>
          </a:p>
          <a:p>
            <a:endParaRPr lang="sk-SK" sz="1600" dirty="0"/>
          </a:p>
          <a:p>
            <a:pPr>
              <a:tabLst>
                <a:tab pos="363538" algn="l"/>
              </a:tabLst>
            </a:pPr>
            <a:r>
              <a:rPr lang="sk-SK" sz="1600" dirty="0"/>
              <a:t>2.1. výkres Priestorové usporiadanie a funkčné využitie územia   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         – komplexné riešenie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2.2. výkres Regulačný výkres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3.    	výkres Verejné dopravné vybavenie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4.1. výkres Zásobovanie vodou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4.3. výkres Zásobovanie elektrickou energiou</a:t>
            </a:r>
          </a:p>
          <a:p>
            <a:pPr>
              <a:tabLst>
                <a:tab pos="363538" algn="l"/>
              </a:tabLst>
            </a:pPr>
            <a:r>
              <a:rPr lang="sk-SK" sz="1600" dirty="0"/>
              <a:t>6.    	výkres Zábery poľnohospodárskej pôdy a lesných pozemkov  </a:t>
            </a:r>
          </a:p>
          <a:p>
            <a:pPr algn="l">
              <a:tabLst>
                <a:tab pos="363538" algn="l"/>
              </a:tabLst>
            </a:pPr>
            <a:r>
              <a:rPr lang="sk-SK" sz="1600" dirty="0"/>
              <a:t>         pre nepoľnohospodárske účely</a:t>
            </a:r>
          </a:p>
          <a:p>
            <a:pPr algn="l">
              <a:tabLst>
                <a:tab pos="363538" algn="l"/>
              </a:tabLst>
            </a:pPr>
            <a:r>
              <a:rPr lang="sk-SK" sz="1600" dirty="0"/>
              <a:t>VPS výkres Verejnoprospešné stavby a stavby vo verejnom záujme -       	schéma zariadení dopravnej, technickej infraštruktúry a 	odpadového hospodárstva</a:t>
            </a: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  <p:sp>
        <p:nvSpPr>
          <p:cNvPr id="12" name="Bublina reči: obdĺžnik so zaoblenými rohmi 11">
            <a:extLst>
              <a:ext uri="{FF2B5EF4-FFF2-40B4-BE49-F238E27FC236}">
                <a16:creationId xmlns:a16="http://schemas.microsoft.com/office/drawing/2014/main" id="{5B9D31D1-B46D-4B78-4990-EE2BFEFD9F86}"/>
              </a:ext>
            </a:extLst>
          </p:cNvPr>
          <p:cNvSpPr/>
          <p:nvPr/>
        </p:nvSpPr>
        <p:spPr>
          <a:xfrm>
            <a:off x="2549104" y="5038263"/>
            <a:ext cx="1687286" cy="838200"/>
          </a:xfrm>
          <a:prstGeom prst="wedgeRoundRectCallout">
            <a:avLst>
              <a:gd name="adj1" fmla="val -50492"/>
              <a:gd name="adj2" fmla="val -155860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/>
              <a:t>texty</a:t>
            </a:r>
          </a:p>
        </p:txBody>
      </p:sp>
      <p:sp>
        <p:nvSpPr>
          <p:cNvPr id="13" name="Bublina reči: obdĺžnik so zaoblenými rohmi 12">
            <a:extLst>
              <a:ext uri="{FF2B5EF4-FFF2-40B4-BE49-F238E27FC236}">
                <a16:creationId xmlns:a16="http://schemas.microsoft.com/office/drawing/2014/main" id="{E561D1B0-388B-4C31-5B3C-223B155D898D}"/>
              </a:ext>
            </a:extLst>
          </p:cNvPr>
          <p:cNvSpPr/>
          <p:nvPr/>
        </p:nvSpPr>
        <p:spPr>
          <a:xfrm>
            <a:off x="9989148" y="1671485"/>
            <a:ext cx="1687286" cy="838200"/>
          </a:xfrm>
          <a:prstGeom prst="wedgeRoundRectCallout">
            <a:avLst>
              <a:gd name="adj1" fmla="val -113301"/>
              <a:gd name="adj2" fmla="val 74358"/>
              <a:gd name="adj3" fmla="val 16667"/>
            </a:avLst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dirty="0"/>
              <a:t>výkresy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7FDF80CA-A90A-1CE5-40F3-65C01C59495A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7/10</a:t>
            </a:r>
          </a:p>
        </p:txBody>
      </p:sp>
      <p:sp>
        <p:nvSpPr>
          <p:cNvPr id="2" name="BlokTextu 1">
            <a:extLst>
              <a:ext uri="{FF2B5EF4-FFF2-40B4-BE49-F238E27FC236}">
                <a16:creationId xmlns:a16="http://schemas.microsoft.com/office/drawing/2014/main" id="{FCAD641C-7A6D-EC66-5F83-C383A5ED462E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</p:spTree>
    <p:extLst>
      <p:ext uri="{BB962C8B-B14F-4D97-AF65-F5344CB8AC3E}">
        <p14:creationId xmlns:p14="http://schemas.microsoft.com/office/powerpoint/2010/main" val="157341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>
            <a:extLst>
              <a:ext uri="{FF2B5EF4-FFF2-40B4-BE49-F238E27FC236}">
                <a16:creationId xmlns:a16="http://schemas.microsoft.com/office/drawing/2014/main" id="{F14F67F6-202C-3B6C-9AE9-493E1D3EE85B}"/>
              </a:ext>
            </a:extLst>
          </p:cNvPr>
          <p:cNvSpPr/>
          <p:nvPr/>
        </p:nvSpPr>
        <p:spPr>
          <a:xfrm>
            <a:off x="136187" y="145915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</p:txBody>
      </p:sp>
      <p:pic>
        <p:nvPicPr>
          <p:cNvPr id="3" name="Picture 2" descr="logoBA – TaekwonDo Bratislava a Športový klub Koryo">
            <a:extLst>
              <a:ext uri="{FF2B5EF4-FFF2-40B4-BE49-F238E27FC236}">
                <a16:creationId xmlns:a16="http://schemas.microsoft.com/office/drawing/2014/main" id="{423F2105-0DFF-589C-F51E-AEF945D65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0C2AEF5E-77F0-7DF3-E710-00D18BCC13A0}"/>
              </a:ext>
            </a:extLst>
          </p:cNvPr>
          <p:cNvSpPr txBox="1"/>
          <p:nvPr/>
        </p:nvSpPr>
        <p:spPr>
          <a:xfrm>
            <a:off x="515566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Obstaranie </a:t>
            </a:r>
            <a:r>
              <a:rPr lang="sk-SK" dirty="0" err="1"/>
              <a:t>ZaD</a:t>
            </a:r>
            <a:r>
              <a:rPr lang="sk-SK" dirty="0"/>
              <a:t> 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25CB5A9F-4477-CDD1-2EBC-72524177F535}"/>
              </a:ext>
            </a:extLst>
          </p:cNvPr>
          <p:cNvSpPr txBox="1"/>
          <p:nvPr/>
        </p:nvSpPr>
        <p:spPr>
          <a:xfrm>
            <a:off x="3392747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Genéza zmeny</a:t>
            </a:r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BD1FB4FB-6DC1-EEFA-13A5-213DC36950CD}"/>
              </a:ext>
            </a:extLst>
          </p:cNvPr>
          <p:cNvSpPr txBox="1"/>
          <p:nvPr/>
        </p:nvSpPr>
        <p:spPr>
          <a:xfrm>
            <a:off x="6274340" y="1009230"/>
            <a:ext cx="2524912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dirty="0"/>
              <a:t>Územný plán ZaD 11</a:t>
            </a:r>
          </a:p>
        </p:txBody>
      </p:sp>
      <p:sp>
        <p:nvSpPr>
          <p:cNvPr id="8" name="BlokTextu 7">
            <a:extLst>
              <a:ext uri="{FF2B5EF4-FFF2-40B4-BE49-F238E27FC236}">
                <a16:creationId xmlns:a16="http://schemas.microsoft.com/office/drawing/2014/main" id="{A74A19D1-59FE-4589-E337-8D44959A1B95}"/>
              </a:ext>
            </a:extLst>
          </p:cNvPr>
          <p:cNvSpPr txBox="1"/>
          <p:nvPr/>
        </p:nvSpPr>
        <p:spPr>
          <a:xfrm>
            <a:off x="9151522" y="1009230"/>
            <a:ext cx="2524912" cy="338554"/>
          </a:xfrm>
          <a:prstGeom prst="rect">
            <a:avLst/>
          </a:prstGeom>
          <a:ln/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k-SK" sz="1600" b="1" dirty="0"/>
              <a:t>Návrh a upravený návrh</a:t>
            </a:r>
          </a:p>
        </p:txBody>
      </p:sp>
      <p:sp>
        <p:nvSpPr>
          <p:cNvPr id="9" name="BlokTextu 8">
            <a:extLst>
              <a:ext uri="{FF2B5EF4-FFF2-40B4-BE49-F238E27FC236}">
                <a16:creationId xmlns:a16="http://schemas.microsoft.com/office/drawing/2014/main" id="{1494C048-124E-08BB-4C84-631B96576C09}"/>
              </a:ext>
            </a:extLst>
          </p:cNvPr>
          <p:cNvSpPr txBox="1"/>
          <p:nvPr/>
        </p:nvSpPr>
        <p:spPr>
          <a:xfrm>
            <a:off x="515566" y="1479883"/>
            <a:ext cx="1116086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/>
              <a:t>Po prerokovaní návrhu bol na základe vyhodnotenia a dorokovania uplatnených pripomienok a požiadaviek spracovaný </a:t>
            </a:r>
            <a:r>
              <a:rPr lang="sk-SK" b="1" dirty="0"/>
              <a:t>upravený návrh</a:t>
            </a:r>
            <a:r>
              <a:rPr lang="sk-SK" dirty="0"/>
              <a:t>, ktorý je predmetom rokovania. </a:t>
            </a:r>
          </a:p>
          <a:p>
            <a:pPr algn="just"/>
            <a:r>
              <a:rPr lang="sk-SK" dirty="0"/>
              <a:t>Rozdiel medzi návrhom a upraveným návrhom je: </a:t>
            </a:r>
          </a:p>
          <a:p>
            <a:pPr marL="269875" lvl="1" indent="-269875" algn="just">
              <a:buFontTx/>
              <a:buChar char="-"/>
            </a:pPr>
            <a:r>
              <a:rPr lang="sk-SK" b="1" dirty="0"/>
              <a:t>v textovej časti A. </a:t>
            </a:r>
            <a:r>
              <a:rPr lang="sk-SK" dirty="0"/>
              <a:t>v kapitole A.1. Dôvody obstarania zmien a doplnkov 11 boli doplnené údaje o súlade riešenia návrhu ZaD 11 ÚPN BA so zadaním pre územný plán mesta Bratislava. </a:t>
            </a:r>
          </a:p>
          <a:p>
            <a:pPr marL="269875" lvl="1" indent="-269875" algn="just">
              <a:buFontTx/>
              <a:buChar char="-"/>
            </a:pPr>
            <a:r>
              <a:rPr lang="sk-SK" b="1" dirty="0"/>
              <a:t>v textovej časti B. – smerná časť </a:t>
            </a:r>
            <a:r>
              <a:rPr lang="sk-SK" dirty="0"/>
              <a:t>bola doplnená formulácia o tom, že na pozemku parc. č. 4024/7, k. ú. Nivy nie je prípustné z dôvodu bezprostrednej blízkosti diaľnice D1 umiestniť stavbu zariadenia školstva, vedy </a:t>
            </a:r>
            <a:br>
              <a:rPr lang="sk-SK" dirty="0"/>
            </a:br>
            <a:r>
              <a:rPr lang="sk-SK" dirty="0"/>
              <a:t>a výskumu</a:t>
            </a:r>
            <a:r>
              <a:rPr lang="sk-SK" i="1" dirty="0"/>
              <a:t>. </a:t>
            </a:r>
          </a:p>
          <a:p>
            <a:pPr marL="269875" lvl="1" indent="-269875" algn="just">
              <a:buFontTx/>
              <a:buChar char="-"/>
            </a:pPr>
            <a:r>
              <a:rPr lang="sk-SK" b="1" dirty="0"/>
              <a:t>v textovej časti C. – záväzná časť </a:t>
            </a:r>
            <a:r>
              <a:rPr lang="sk-SK" dirty="0"/>
              <a:t>v podkapitole </a:t>
            </a:r>
            <a:r>
              <a:rPr lang="sk-SK" i="1" dirty="0"/>
              <a:t>14.4.1. Ochranné pásma dopravných systémov </a:t>
            </a:r>
            <a:r>
              <a:rPr lang="sk-SK" dirty="0"/>
              <a:t>v časti </a:t>
            </a:r>
            <a:r>
              <a:rPr lang="sk-SK" i="1" dirty="0"/>
              <a:t>Výškové obmedzenie</a:t>
            </a:r>
            <a:r>
              <a:rPr lang="sk-SK" dirty="0"/>
              <a:t> bol doplnený text o existujúcej a Dopravným úradom odsúhlasenej výškovej zástavbe západne od letiska medzi predĺženými osami vzletových a pristávacích dráh RWY 04/22, RWY 13/31; </a:t>
            </a:r>
            <a:br>
              <a:rPr lang="sk-SK" dirty="0"/>
            </a:br>
            <a:r>
              <a:rPr lang="sk-SK" dirty="0"/>
              <a:t>v kapitole </a:t>
            </a:r>
            <a:r>
              <a:rPr lang="sk-SK" i="1" dirty="0"/>
              <a:t>2.2.3 Regulácia využitia jednotlivých plôch rozvojových území </a:t>
            </a:r>
            <a:r>
              <a:rPr lang="sk-SK" dirty="0"/>
              <a:t>bol pod tabuľku č. 2 doplnený text v znení: „</a:t>
            </a:r>
            <a:r>
              <a:rPr lang="sk-SK" i="1" dirty="0"/>
              <a:t>Vysvetlenie blokového mestského typu zástavby: Bloková zástavba mestského typu je kompaktná mestská štruktúra s pomerne pravidelnou sieťou verejných priestorov, prevažne súvisle ohraničených fasádami budov, usporiadaných do blokov</a:t>
            </a:r>
            <a:r>
              <a:rPr lang="sk-SK" dirty="0"/>
              <a:t>.“ Forma priestorového usporiadania – </a:t>
            </a:r>
            <a:r>
              <a:rPr lang="sk-SK"/>
              <a:t>kompaktná zástavba.</a:t>
            </a:r>
            <a:endParaRPr lang="sk-SK" dirty="0"/>
          </a:p>
          <a:p>
            <a:pPr marL="269875" lvl="1" indent="-269875" algn="just">
              <a:buFontTx/>
              <a:buChar char="-"/>
            </a:pPr>
            <a:r>
              <a:rPr lang="sk-SK" b="1" dirty="0"/>
              <a:t>v  grafickej časti </a:t>
            </a:r>
            <a:r>
              <a:rPr lang="sk-SK" dirty="0"/>
              <a:t>bol</a:t>
            </a:r>
            <a:r>
              <a:rPr lang="sk-SK" b="1" dirty="0"/>
              <a:t> </a:t>
            </a:r>
            <a:r>
              <a:rPr lang="sk-SK" dirty="0"/>
              <a:t>vypustený návrh prekládky trasovania VTL plynovodu 4,0 </a:t>
            </a:r>
            <a:r>
              <a:rPr lang="sk-SK" dirty="0" err="1"/>
              <a:t>Mpa</a:t>
            </a:r>
            <a:r>
              <a:rPr lang="sk-SK" dirty="0"/>
              <a:t> od RS v areáli </a:t>
            </a:r>
            <a:r>
              <a:rPr lang="sk-SK" dirty="0" err="1"/>
              <a:t>SPaP</a:t>
            </a:r>
            <a:r>
              <a:rPr lang="sk-SK" dirty="0"/>
              <a:t> v dĺžke 190 m pri Prístavnej ulici a v textovej časti zoznamu VPS bola doplnená prestavba Mlynských nív v úseku Bajkalská – Hraničná.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12F437A5-522A-6F7B-CC1E-1DF2343589B3}"/>
              </a:ext>
            </a:extLst>
          </p:cNvPr>
          <p:cNvSpPr txBox="1"/>
          <p:nvPr/>
        </p:nvSpPr>
        <p:spPr>
          <a:xfrm>
            <a:off x="11503742" y="6404308"/>
            <a:ext cx="552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8/10</a:t>
            </a:r>
          </a:p>
        </p:txBody>
      </p:sp>
      <p:sp>
        <p:nvSpPr>
          <p:cNvPr id="11" name="BlokTextu 10">
            <a:extLst>
              <a:ext uri="{FF2B5EF4-FFF2-40B4-BE49-F238E27FC236}">
                <a16:creationId xmlns:a16="http://schemas.microsoft.com/office/drawing/2014/main" id="{53E69326-3437-5E78-9F4A-10F010482C87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</p:spTree>
    <p:extLst>
      <p:ext uri="{BB962C8B-B14F-4D97-AF65-F5344CB8AC3E}">
        <p14:creationId xmlns:p14="http://schemas.microsoft.com/office/powerpoint/2010/main" val="173484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BA – TaekwonDo Bratislava a Športový klub Koryo">
            <a:extLst>
              <a:ext uri="{FF2B5EF4-FFF2-40B4-BE49-F238E27FC236}">
                <a16:creationId xmlns:a16="http://schemas.microsoft.com/office/drawing/2014/main" id="{5FE3057B-47C3-80A2-C872-63CFD4CC3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917" y="207036"/>
            <a:ext cx="1418165" cy="80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ĺžnik 1">
            <a:extLst>
              <a:ext uri="{FF2B5EF4-FFF2-40B4-BE49-F238E27FC236}">
                <a16:creationId xmlns:a16="http://schemas.microsoft.com/office/drawing/2014/main" id="{2771064E-33E4-574C-4565-79AF707DAFBB}"/>
              </a:ext>
            </a:extLst>
          </p:cNvPr>
          <p:cNvSpPr/>
          <p:nvPr/>
        </p:nvSpPr>
        <p:spPr>
          <a:xfrm>
            <a:off x="116953" y="131323"/>
            <a:ext cx="11896928" cy="6595353"/>
          </a:xfrm>
          <a:prstGeom prst="rect">
            <a:avLst/>
          </a:prstGeom>
          <a:solidFill>
            <a:schemeClr val="bg1"/>
          </a:solidFill>
          <a:ln w="38100">
            <a:solidFill>
              <a:srgbClr val="CE424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endParaRPr lang="sk-SK" dirty="0">
              <a:solidFill>
                <a:schemeClr val="tx1"/>
              </a:solidFill>
            </a:endParaRPr>
          </a:p>
          <a:p>
            <a:pPr algn="ctr"/>
            <a:r>
              <a:rPr lang="sk-SK" dirty="0">
                <a:solidFill>
                  <a:schemeClr val="tx1"/>
                </a:solidFill>
              </a:rPr>
              <a:t>PLATNÉ ZNENIE ÚPN BA				UPRAVENÝ NÁVRH ZaD 11</a:t>
            </a:r>
          </a:p>
          <a:p>
            <a:pPr algn="just"/>
            <a:r>
              <a:rPr lang="sk-SK" dirty="0">
                <a:solidFill>
                  <a:schemeClr val="tx1"/>
                </a:solidFill>
              </a:rPr>
              <a:t>		        Regulačný výkres 				        Regulačný výkres</a:t>
            </a: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F082C564-CFD8-0B1E-CBF5-E07B95987786}"/>
              </a:ext>
            </a:extLst>
          </p:cNvPr>
          <p:cNvSpPr txBox="1"/>
          <p:nvPr/>
        </p:nvSpPr>
        <p:spPr>
          <a:xfrm>
            <a:off x="11415252" y="6404308"/>
            <a:ext cx="640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>
                <a:solidFill>
                  <a:schemeClr val="bg1">
                    <a:lumMod val="50000"/>
                  </a:schemeClr>
                </a:solidFill>
              </a:rPr>
              <a:t>10/10</a:t>
            </a:r>
          </a:p>
        </p:txBody>
      </p:sp>
      <p:sp>
        <p:nvSpPr>
          <p:cNvPr id="6" name="BlokTextu 5">
            <a:extLst>
              <a:ext uri="{FF2B5EF4-FFF2-40B4-BE49-F238E27FC236}">
                <a16:creationId xmlns:a16="http://schemas.microsoft.com/office/drawing/2014/main" id="{069CA965-EF46-8C88-EA62-0E85606F0E75}"/>
              </a:ext>
            </a:extLst>
          </p:cNvPr>
          <p:cNvSpPr txBox="1"/>
          <p:nvPr/>
        </p:nvSpPr>
        <p:spPr>
          <a:xfrm>
            <a:off x="3769869" y="6371693"/>
            <a:ext cx="4711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/>
              <a:t>zasadnutie Mestskej rady hlavného mesta SR Bratislavy, 12. 02. 2026</a:t>
            </a:r>
          </a:p>
        </p:txBody>
      </p:sp>
      <p:pic>
        <p:nvPicPr>
          <p:cNvPr id="9" name="Obrázok 8" descr="Obrázok, na ktorom je kresba, umenie, mapa&#10;&#10;Obsah vygenerovaný pomocou AI môže byť nesprávny.">
            <a:extLst>
              <a:ext uri="{FF2B5EF4-FFF2-40B4-BE49-F238E27FC236}">
                <a16:creationId xmlns:a16="http://schemas.microsoft.com/office/drawing/2014/main" id="{80AA6F71-D64E-0ABC-060A-3542DE58F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80" y="1429409"/>
            <a:ext cx="4373237" cy="3498589"/>
          </a:xfrm>
          <a:prstGeom prst="rect">
            <a:avLst/>
          </a:prstGeom>
        </p:spPr>
      </p:pic>
      <p:pic>
        <p:nvPicPr>
          <p:cNvPr id="11" name="Obrázok 10" descr="Obrázok, na ktorom je diagram, plán, kresba, mapa&#10;&#10;Obsah vygenerovaný pomocou AI môže byť nesprávny.">
            <a:extLst>
              <a:ext uri="{FF2B5EF4-FFF2-40B4-BE49-F238E27FC236}">
                <a16:creationId xmlns:a16="http://schemas.microsoft.com/office/drawing/2014/main" id="{62221BA7-2573-649C-F8F8-F0C20FF27D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4" t="11872" r="3561" b="8421"/>
          <a:stretch>
            <a:fillRect/>
          </a:stretch>
        </p:blipFill>
        <p:spPr>
          <a:xfrm>
            <a:off x="6170930" y="1429408"/>
            <a:ext cx="5058937" cy="349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13036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c010d71-9a7c-40a3-940a-0ce87dadb7c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E6B5D0A1F218A4DBABF0E595C8A27A3" ma:contentTypeVersion="19" ma:contentTypeDescription="Create a new document." ma:contentTypeScope="" ma:versionID="79b4c356ed14da90a2760aec2b231ddb">
  <xsd:schema xmlns:xsd="http://www.w3.org/2001/XMLSchema" xmlns:xs="http://www.w3.org/2001/XMLSchema" xmlns:p="http://schemas.microsoft.com/office/2006/metadata/properties" xmlns:ns3="3c010d71-9a7c-40a3-940a-0ce87dadb7c5" xmlns:ns4="f68440ac-a766-4220-98a0-69b4814318e2" targetNamespace="http://schemas.microsoft.com/office/2006/metadata/properties" ma:root="true" ma:fieldsID="62a94bad7ba49e7f8c941bc126b4dd06" ns3:_="" ns4:_="">
    <xsd:import namespace="3c010d71-9a7c-40a3-940a-0ce87dadb7c5"/>
    <xsd:import namespace="f68440ac-a766-4220-98a0-69b4814318e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010d71-9a7c-40a3-940a-0ce87dadb7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8440ac-a766-4220-98a0-69b4814318e2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B081AA-B24D-422C-A26B-18ECCD096D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4235CC-B07A-4342-828B-A2FD6F4DCAE2}">
  <ds:schemaRefs>
    <ds:schemaRef ds:uri="http://purl.org/dc/terms/"/>
    <ds:schemaRef ds:uri="3c010d71-9a7c-40a3-940a-0ce87dadb7c5"/>
    <ds:schemaRef ds:uri="http://schemas.microsoft.com/office/2006/documentManagement/types"/>
    <ds:schemaRef ds:uri="f68440ac-a766-4220-98a0-69b4814318e2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F6731E0-7269-4BBF-BEA4-A6C0A0EE68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010d71-9a7c-40a3-940a-0ce87dadb7c5"/>
    <ds:schemaRef ds:uri="f68440ac-a766-4220-98a0-69b4814318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753</TotalTime>
  <Words>1011</Words>
  <Application>Microsoft Office PowerPoint</Application>
  <PresentationFormat>Širokouhlá</PresentationFormat>
  <Paragraphs>140</Paragraphs>
  <Slides>7</Slides>
  <Notes>6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Calibri</vt:lpstr>
      <vt:lpstr>Inter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Hartlová Lýdia, Ing. arch.</dc:creator>
  <cp:lastModifiedBy>Fenclová Ľubica, Ing. arch.</cp:lastModifiedBy>
  <cp:revision>4</cp:revision>
  <dcterms:created xsi:type="dcterms:W3CDTF">2025-01-30T22:06:00Z</dcterms:created>
  <dcterms:modified xsi:type="dcterms:W3CDTF">2026-02-18T13:38:31Z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0x010100BE6B5D0A1F218A4DBABF0E595C8A27A3</vt:lpwstr>
  </property>
</Properties>
</file>