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62" r:id="rId6"/>
    <p:sldId id="265" r:id="rId7"/>
    <p:sldId id="269" r:id="rId8"/>
    <p:sldId id="266" r:id="rId9"/>
    <p:sldId id="267" r:id="rId10"/>
    <p:sldId id="268" r:id="rId11"/>
    <p:sldId id="263" r:id="rId12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211" userDrawn="1">
          <p15:clr>
            <a:srgbClr val="A4A3A4"/>
          </p15:clr>
        </p15:guide>
        <p15:guide id="3" orient="horz" pos="1003" userDrawn="1">
          <p15:clr>
            <a:srgbClr val="A4A3A4"/>
          </p15:clr>
        </p15:guide>
        <p15:guide id="4" pos="74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FF"/>
    <a:srgbClr val="EC0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AC5DEB-83EE-A198-5244-0B219F105672}" v="6" dt="2025-05-16T14:05:15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5274" autoAdjust="0"/>
  </p:normalViewPr>
  <p:slideViewPr>
    <p:cSldViewPr snapToGrid="0">
      <p:cViewPr varScale="1">
        <p:scale>
          <a:sx n="112" d="100"/>
          <a:sy n="112" d="100"/>
        </p:scale>
        <p:origin x="492" y="96"/>
      </p:cViewPr>
      <p:guideLst>
        <p:guide orient="horz" pos="777"/>
        <p:guide pos="211"/>
        <p:guide orient="horz" pos="1003"/>
        <p:guide pos="74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F5587-6062-48AE-8CF5-1E7C90AE50DF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135B5-54D1-4F83-8EC5-BED37E7D4B2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290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7066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85547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61282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8239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19315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Vlado </a:t>
            </a:r>
            <a:r>
              <a:rPr lang="sk-SK" dirty="0" err="1"/>
              <a:t>Holicky</a:t>
            </a:r>
            <a:r>
              <a:rPr lang="sk-SK" dirty="0"/>
              <a:t> – list z URSO</a:t>
            </a:r>
          </a:p>
          <a:p>
            <a:r>
              <a:rPr lang="sk-SK" dirty="0"/>
              <a:t>Ciele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Dosiahnuť optimalizáciu prevádzky, zníženie nákladov, zvýšenie efektivity a zjednotenie podnikových procesov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sz="1200" dirty="0"/>
              <a:t>Úspešne zlúčiť dcérsku spoločnosť </a:t>
            </a:r>
            <a:r>
              <a:rPr lang="sk-SK" sz="1200" dirty="0" err="1"/>
              <a:t>BIONERGY,a.s</a:t>
            </a:r>
            <a:r>
              <a:rPr lang="sk-SK" sz="1200" dirty="0"/>
              <a:t>. do materskej spoločnosti BVS </a:t>
            </a:r>
            <a:r>
              <a:rPr lang="sk-SK" sz="1200" dirty="0" err="1"/>
              <a:t>a.s</a:t>
            </a:r>
            <a:r>
              <a:rPr lang="sk-SK" sz="1200" dirty="0"/>
              <a:t>. k 31.12.2025</a:t>
            </a:r>
            <a:r>
              <a:rPr lang="sk-SK" dirty="0"/>
              <a:t>ky – ma list od URSA, kde </a:t>
            </a:r>
            <a:r>
              <a:rPr lang="sk-SK" dirty="0" err="1"/>
              <a:t>nam</a:t>
            </a:r>
            <a:r>
              <a:rPr lang="sk-SK" dirty="0"/>
              <a:t> hovoria o </a:t>
            </a:r>
            <a:r>
              <a:rPr lang="sk-SK" dirty="0" err="1"/>
              <a:t>dovodoch</a:t>
            </a:r>
            <a:r>
              <a:rPr lang="sk-SK" dirty="0"/>
              <a:t> </a:t>
            </a:r>
            <a:r>
              <a:rPr lang="sk-SK" dirty="0" err="1"/>
              <a:t>zlucenia</a:t>
            </a:r>
            <a:r>
              <a:rPr lang="sk-SK" dirty="0"/>
              <a:t> BIA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135B5-54D1-4F83-8EC5-BED37E7D4B2C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2619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608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7895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5862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22723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0035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097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18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6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9806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59656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99116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2024A-7A83-4529-8795-56DB8A5B6DA9}" type="datetimeFigureOut">
              <a:rPr lang="sk-SK" smtClean="0"/>
              <a:t>28. 5. 2025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5FE24-D7B0-4FDC-8C98-1D68213E01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873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BlokTextu 4"/>
          <p:cNvSpPr txBox="1"/>
          <p:nvPr/>
        </p:nvSpPr>
        <p:spPr>
          <a:xfrm>
            <a:off x="862936" y="1902917"/>
            <a:ext cx="10972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Zlúčenie BVS </a:t>
            </a:r>
            <a:r>
              <a:rPr lang="sk-SK" sz="36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a.s</a:t>
            </a:r>
            <a:r>
              <a:rPr lang="sk-SK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a BIONERGY </a:t>
            </a:r>
            <a:r>
              <a:rPr lang="sk-SK" sz="36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a.s</a:t>
            </a:r>
            <a:r>
              <a:rPr lang="sk-SK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r>
              <a:rPr lang="sk-SK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(BVS </a:t>
            </a:r>
            <a:r>
              <a:rPr lang="sk-SK" sz="28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a.s</a:t>
            </a:r>
            <a:r>
              <a:rPr lang="sk-SK" sz="28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ako nástupnícka spoločnosť)</a:t>
            </a:r>
          </a:p>
          <a:p>
            <a:endParaRPr lang="sk-SK" sz="5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BlokTextu 5"/>
          <p:cNvSpPr txBox="1"/>
          <p:nvPr/>
        </p:nvSpPr>
        <p:spPr>
          <a:xfrm>
            <a:off x="1005015" y="6021722"/>
            <a:ext cx="95311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23.05.2025</a:t>
            </a:r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9561" y="6432204"/>
            <a:ext cx="1743318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4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8060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Obsah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334963" y="1493531"/>
            <a:ext cx="11430381" cy="427809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lnSpc>
                <a:spcPct val="200000"/>
              </a:lnSpc>
              <a:buFont typeface="+mj-lt"/>
              <a:buAutoNum type="arabicPeriod"/>
            </a:pPr>
            <a:r>
              <a:rPr lang="sk-SK" sz="2000" dirty="0"/>
              <a:t>Základné údaje o spoločnosti </a:t>
            </a:r>
            <a:r>
              <a:rPr lang="sk-SK" sz="2000" dirty="0" err="1"/>
              <a:t>Bionergy</a:t>
            </a:r>
            <a:r>
              <a:rPr lang="sk-SK" sz="2000" dirty="0"/>
              <a:t> </a:t>
            </a:r>
            <a:r>
              <a:rPr lang="sk-SK" sz="2000" dirty="0" err="1"/>
              <a:t>a.s</a:t>
            </a:r>
            <a:r>
              <a:rPr lang="sk-SK" sz="2000" dirty="0"/>
              <a:t>., predmet podnikania</a:t>
            </a:r>
          </a:p>
          <a:p>
            <a:pPr marL="342900" indent="-342900" fontAlgn="base">
              <a:lnSpc>
                <a:spcPct val="200000"/>
              </a:lnSpc>
              <a:buFont typeface="+mj-lt"/>
              <a:buAutoNum type="arabicPeriod"/>
            </a:pPr>
            <a:r>
              <a:rPr lang="sk-SK" sz="2000" dirty="0"/>
              <a:t>Finančné ukazovatele spoločnosti </a:t>
            </a:r>
            <a:r>
              <a:rPr lang="sk-SK" sz="2000" dirty="0" err="1"/>
              <a:t>Bionergy</a:t>
            </a:r>
            <a:r>
              <a:rPr lang="sk-SK" sz="2000" dirty="0"/>
              <a:t> </a:t>
            </a:r>
            <a:r>
              <a:rPr lang="sk-SK" sz="2000" dirty="0" err="1"/>
              <a:t>a.s</a:t>
            </a:r>
            <a:r>
              <a:rPr lang="sk-SK" sz="2000" dirty="0"/>
              <a:t>., roky 2020 - 2024</a:t>
            </a:r>
          </a:p>
          <a:p>
            <a:pPr marL="342900" indent="-342900" fontAlgn="base">
              <a:lnSpc>
                <a:spcPct val="200000"/>
              </a:lnSpc>
              <a:buFont typeface="+mj-lt"/>
              <a:buAutoNum type="arabicPeriod"/>
            </a:pPr>
            <a:r>
              <a:rPr lang="sk-SK" sz="2000" dirty="0"/>
              <a:t>Dôvody vzniku spoločnosti </a:t>
            </a:r>
            <a:r>
              <a:rPr lang="sk-SK" sz="2000" dirty="0" err="1"/>
              <a:t>Bionergy</a:t>
            </a:r>
            <a:r>
              <a:rPr lang="sk-SK" sz="2000" dirty="0"/>
              <a:t> </a:t>
            </a:r>
            <a:r>
              <a:rPr lang="sk-SK" sz="2000" dirty="0" err="1"/>
              <a:t>a.s</a:t>
            </a:r>
            <a:r>
              <a:rPr lang="sk-SK" sz="2000" dirty="0"/>
              <a:t>.</a:t>
            </a:r>
          </a:p>
          <a:p>
            <a:pPr marL="342900" indent="-342900" fontAlgn="base">
              <a:lnSpc>
                <a:spcPct val="200000"/>
              </a:lnSpc>
              <a:buFont typeface="+mj-lt"/>
              <a:buAutoNum type="arabicPeriod"/>
            </a:pPr>
            <a:r>
              <a:rPr lang="sk-SK" sz="2000" dirty="0"/>
              <a:t>Opodstatnenie zlúčenia </a:t>
            </a:r>
            <a:r>
              <a:rPr lang="sk-SK" sz="2000" dirty="0" err="1"/>
              <a:t>Bionergy</a:t>
            </a:r>
            <a:r>
              <a:rPr lang="sk-SK" sz="2000" dirty="0"/>
              <a:t> </a:t>
            </a:r>
            <a:r>
              <a:rPr lang="sk-SK" sz="2000" dirty="0" err="1"/>
              <a:t>a.s</a:t>
            </a:r>
            <a:r>
              <a:rPr lang="sk-SK" sz="2000" dirty="0"/>
              <a:t>. a BVS </a:t>
            </a:r>
            <a:r>
              <a:rPr lang="sk-SK" sz="2000" dirty="0" err="1"/>
              <a:t>a.s</a:t>
            </a:r>
            <a:r>
              <a:rPr lang="sk-SK" sz="2000" dirty="0"/>
              <a:t>., časový rámec</a:t>
            </a:r>
          </a:p>
          <a:p>
            <a:pPr marL="342900" indent="-342900" fontAlgn="base">
              <a:lnSpc>
                <a:spcPct val="200000"/>
              </a:lnSpc>
              <a:buFont typeface="+mj-lt"/>
              <a:buAutoNum type="arabicPeriod"/>
            </a:pPr>
            <a:r>
              <a:rPr lang="sk-SK" sz="2000" dirty="0"/>
              <a:t>Organizačná štruktúra pred a po zlúčení</a:t>
            </a:r>
          </a:p>
          <a:p>
            <a:pPr fontAlgn="base"/>
            <a:endParaRPr lang="sk-SK" dirty="0"/>
          </a:p>
          <a:p>
            <a:pPr fontAlgn="base"/>
            <a:endParaRPr lang="sk-SK" dirty="0"/>
          </a:p>
          <a:p>
            <a:pPr fontAlgn="base"/>
            <a:endParaRPr lang="sk-SK" dirty="0"/>
          </a:p>
          <a:p>
            <a:pPr fontAlgn="base"/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390141" y="3873167"/>
            <a:ext cx="1143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fontAlgn="base">
              <a:buFont typeface="+mj-lt"/>
              <a:buAutoNum type="alphaLcPeriod"/>
            </a:pPr>
            <a:endParaRPr lang="sk-SK" b="1" dirty="0"/>
          </a:p>
          <a:p>
            <a:pPr fontAlgn="base"/>
            <a:endParaRPr lang="sk-SK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71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9106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BIONERGY, </a:t>
            </a:r>
            <a:r>
              <a:rPr lang="sk-SK" sz="3200" b="1" dirty="0" err="1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a.s</a:t>
            </a:r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– základné údaje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304289" y="1392356"/>
            <a:ext cx="5316680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sk-SK" sz="2400" b="1" dirty="0"/>
              <a:t>Základné údaje:</a:t>
            </a:r>
            <a:r>
              <a:rPr lang="en-US" sz="2400" b="1" dirty="0"/>
              <a:t>​</a:t>
            </a:r>
            <a:endParaRPr lang="sk-SK" sz="2400" b="1" dirty="0"/>
          </a:p>
          <a:p>
            <a:r>
              <a:rPr lang="sk-SK" b="1" dirty="0"/>
              <a:t>Obchodné meno:</a:t>
            </a:r>
            <a:r>
              <a:rPr lang="sk-SK" dirty="0"/>
              <a:t> BIONERGY, a. s.</a:t>
            </a:r>
          </a:p>
          <a:p>
            <a:r>
              <a:rPr lang="sk-SK" b="1" dirty="0"/>
              <a:t>IČO:</a:t>
            </a:r>
            <a:r>
              <a:rPr lang="sk-SK" dirty="0"/>
              <a:t> 45322317</a:t>
            </a:r>
          </a:p>
          <a:p>
            <a:r>
              <a:rPr lang="sk-SK" b="1" dirty="0"/>
              <a:t>Sídlo:</a:t>
            </a:r>
            <a:r>
              <a:rPr lang="sk-SK" dirty="0"/>
              <a:t> Prešovská 48, 826 09 Bratislava</a:t>
            </a:r>
          </a:p>
          <a:p>
            <a:r>
              <a:rPr lang="sk-SK" b="1" dirty="0"/>
              <a:t>Dátum vzniku:</a:t>
            </a:r>
            <a:r>
              <a:rPr lang="sk-SK" dirty="0"/>
              <a:t> 31. decembra 2009</a:t>
            </a:r>
          </a:p>
          <a:p>
            <a:r>
              <a:rPr lang="sk-SK" b="1" dirty="0"/>
              <a:t>Právna forma:</a:t>
            </a:r>
            <a:r>
              <a:rPr lang="sk-SK" dirty="0"/>
              <a:t> Akciová spoločnosť </a:t>
            </a:r>
          </a:p>
          <a:p>
            <a:r>
              <a:rPr lang="sk-SK" dirty="0"/>
              <a:t>(100 % dcérska spoločnosť Bratislavskej vodárenskej </a:t>
            </a:r>
          </a:p>
          <a:p>
            <a:r>
              <a:rPr lang="sk-SK" dirty="0"/>
              <a:t>spoločnosti, a. s.)</a:t>
            </a:r>
          </a:p>
          <a:p>
            <a:pPr fontAlgn="base"/>
            <a:endParaRPr lang="sk-SK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  <p:sp>
        <p:nvSpPr>
          <p:cNvPr id="14" name="Obdĺžnik 13"/>
          <p:cNvSpPr/>
          <p:nvPr/>
        </p:nvSpPr>
        <p:spPr>
          <a:xfrm>
            <a:off x="5620969" y="1403425"/>
            <a:ext cx="635513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400" b="1" dirty="0"/>
              <a:t>Predmet podnikania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/>
              <a:t>podnikanie v oblasti nakladania s iným ako nebezpečným odpadom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činnosť podnikateľských, organizačných a ekonomických poradcov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kúpa tovaru na účely jeho predaja konečnému spotrebiteľovi /maloobchod/ alebo na účely jeho predaja iným prevádzkovateľom živnosti /veľkoobchod/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sprostredkovateľská činnosť v oblasti obchodu, výroby a služieb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výroba a dodávka elektriny výrobným zariadením s celkovým inštalovaným výkonom do 1 MW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výroba elektriny, dodávka elektriny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prenájom hnuteľných vecí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služby súvisiace s počítačovým spracovaním údajov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informatívne testovanie, meranie, analýzy a kontroly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výroba tepla, rozvod tepla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dirty="0"/>
              <a:t>výskum a vývoj v oblasti prírodných a technických vied  </a:t>
            </a:r>
          </a:p>
          <a:p>
            <a:pPr fontAlgn="base"/>
            <a:endParaRPr lang="sk-SK" dirty="0"/>
          </a:p>
          <a:p>
            <a:pPr fontAlgn="base"/>
            <a:endParaRPr lang="sk-SK" b="1" dirty="0"/>
          </a:p>
        </p:txBody>
      </p:sp>
      <p:pic>
        <p:nvPicPr>
          <p:cNvPr id="16" name="Obrázo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679" y="4343481"/>
            <a:ext cx="5175230" cy="179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9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9106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BIONERGY, </a:t>
            </a:r>
            <a:r>
              <a:rPr lang="sk-SK" sz="3200" b="1" dirty="0" err="1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a.s</a:t>
            </a:r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– finančné ukazovatele - 2024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952" y="1335238"/>
            <a:ext cx="5618022" cy="468635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7744" y="2338160"/>
            <a:ext cx="5576787" cy="3683433"/>
          </a:xfrm>
          <a:prstGeom prst="rect">
            <a:avLst/>
          </a:prstGeom>
        </p:spPr>
      </p:pic>
      <p:sp>
        <p:nvSpPr>
          <p:cNvPr id="13" name="Obdĺžnik 12"/>
          <p:cNvSpPr/>
          <p:nvPr/>
        </p:nvSpPr>
        <p:spPr>
          <a:xfrm>
            <a:off x="5968464" y="1335238"/>
            <a:ext cx="5852059" cy="9233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100% tržieb dcérskej spoločnosti </a:t>
            </a:r>
            <a:r>
              <a:rPr lang="sk-SK" dirty="0" err="1"/>
              <a:t>Bionergy</a:t>
            </a:r>
            <a:r>
              <a:rPr lang="sk-SK" dirty="0"/>
              <a:t> </a:t>
            </a:r>
            <a:r>
              <a:rPr lang="sk-SK" dirty="0" err="1"/>
              <a:t>a.s</a:t>
            </a:r>
            <a:r>
              <a:rPr lang="sk-SK" dirty="0"/>
              <a:t>. pochádza výhradne z obchodných vzťahov s materskou spoločnosťou BVS </a:t>
            </a:r>
            <a:r>
              <a:rPr lang="sk-SK" dirty="0" err="1"/>
              <a:t>a.s</a:t>
            </a:r>
            <a:r>
              <a:rPr lang="sk-S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58296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8060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Dôvody vzniku spoločnosti: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362553" y="1266472"/>
            <a:ext cx="11430381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sk-SK" dirty="0"/>
              <a:t>BIONERGY, a. s. bola založená s cieľom riešiť potrebu efektívneho a ekologického spracovania biologicky rozložiteľných odpadov v Bratislavskom kraji </a:t>
            </a:r>
            <a:r>
              <a:rPr lang="sk-SK" b="1" dirty="0"/>
              <a:t>s využitím doplatkov štátu z OZE (obnoviteľných zdrojov energie). </a:t>
            </a: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5113" y="4114705"/>
            <a:ext cx="5363220" cy="1833875"/>
          </a:xfrm>
          <a:prstGeom prst="rect">
            <a:avLst/>
          </a:prstGeom>
        </p:spPr>
      </p:pic>
      <p:sp>
        <p:nvSpPr>
          <p:cNvPr id="4" name="Obdĺžnik 3"/>
          <p:cNvSpPr/>
          <p:nvPr/>
        </p:nvSpPr>
        <p:spPr>
          <a:xfrm>
            <a:off x="334963" y="2010611"/>
            <a:ext cx="55119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sk-SK" b="1" dirty="0"/>
              <a:t>Hlavné úlohy spoločnosti: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dirty="0"/>
              <a:t>spracovanie a zhodnotenie </a:t>
            </a:r>
            <a:r>
              <a:rPr lang="sk-SK" dirty="0" err="1"/>
              <a:t>zmesného</a:t>
            </a:r>
            <a:r>
              <a:rPr lang="sk-SK" dirty="0"/>
              <a:t> nestabilizovaného kalu z čistiarní odpadových vôd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dirty="0"/>
              <a:t>zefektívnenie a maximalizácia účinnosti kalového hospodárstva a výroby energii (jeden z výsledkov: ČOV Vrakuňa je európsky </a:t>
            </a:r>
            <a:r>
              <a:rPr lang="sk-SK" dirty="0" err="1"/>
              <a:t>benchmark</a:t>
            </a:r>
            <a:r>
              <a:rPr lang="sk-SK" dirty="0"/>
              <a:t> energetickej efektívnosti v rámci ČOV).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dirty="0"/>
              <a:t>okrem toho sa spoločnosť zameriava na výrobu elektriny a tepla z obnoviteľných zdrojov energie a materiálové alebo energetické zhodnotenie kalovej sušiny.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dirty="0"/>
              <a:t>rozvoj potenciálu v oblasti OZE (výroba EE z OZE s doplatkami)</a:t>
            </a:r>
          </a:p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sk-SK" dirty="0"/>
              <a:t>spracovanie externých substrátov pre výrobu energie.</a:t>
            </a: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6885" y="2076376"/>
            <a:ext cx="5371448" cy="198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32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8060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Prehľad doplatkov z OZE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390141" y="3873167"/>
            <a:ext cx="1143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fontAlgn="base">
              <a:buFont typeface="+mj-lt"/>
              <a:buAutoNum type="alphaLcPeriod"/>
            </a:pPr>
            <a:endParaRPr lang="sk-SK" b="1" dirty="0"/>
          </a:p>
          <a:p>
            <a:pPr fontAlgn="base"/>
            <a:endParaRPr lang="sk-SK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344" y="1301091"/>
            <a:ext cx="5756600" cy="5003163"/>
          </a:xfrm>
          <a:prstGeom prst="rect">
            <a:avLst/>
          </a:prstGeom>
        </p:spPr>
      </p:pic>
      <p:sp>
        <p:nvSpPr>
          <p:cNvPr id="4" name="Obdĺžnik 3"/>
          <p:cNvSpPr/>
          <p:nvPr/>
        </p:nvSpPr>
        <p:spPr>
          <a:xfrm>
            <a:off x="6288389" y="1924053"/>
            <a:ext cx="56877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dirty="0"/>
              <a:t>Doplatky z OZE (obnoviteľných zdrojov energie) bol mechanizmus, prostredníctvom ktorého štát podporoval výrobu elektriny z OZE.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dirty="0"/>
              <a:t>Išlo o prevádzkovú podporu, ktorá vyplácala výrobcom elektriny z OZE rozdiel medzi ich výkupnou cenou a aktuálnou trhovou cenou elektriny. 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sk-SK" dirty="0"/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dirty="0"/>
              <a:t>V roku 2025 sa skončila štátna podpora pre viaceré veľké zelené elektrárne, ktoré boli podporované od roku 2010 na obdobie 15 rokov. 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k-SK" dirty="0"/>
              <a:t>Rozhodnutie Úradu pre reguláciu sieťových odvetví (ÚRSO) uvádza, že po uplynutí tejto doby už </a:t>
            </a:r>
            <a:r>
              <a:rPr lang="sk-SK" b="1" dirty="0"/>
              <a:t>nie je dôvod na ďalšiu podporu</a:t>
            </a:r>
            <a:r>
              <a:rPr lang="sk-SK" dirty="0"/>
              <a:t>, keďže zariadenia sú schopné fungovať na trhu samostatne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sk-SK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386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38060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Opodstatnenie zlúčenia, časový rámec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362553" y="1266472"/>
            <a:ext cx="11430381" cy="48936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sk-SK" sz="2400" b="1" dirty="0"/>
              <a:t>Dôvody zlúčenia:</a:t>
            </a:r>
            <a:r>
              <a:rPr lang="en-US" sz="2400" b="1" dirty="0"/>
              <a:t>​</a:t>
            </a:r>
            <a:endParaRPr lang="sk-SK" sz="24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URSO-m neuznané vstupné ceny kalu, energií (11MIO Eur) – negatívny vplyv určenie ceny vody a nezohľadnenie nákladov, ktoré vznikajú pri prevádzke vodárenskej infraštruktúry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Nečerpanie dotácií – rozhodnutie URSO o ukončení podpory doplatkov na výrobu EE z OZ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BVS a.s. má už v súčasnosti samostatnú divíziu kalového hospodárstva, zlúčením dôjde </a:t>
            </a:r>
            <a:r>
              <a:rPr lang="sk-SK" dirty="0" err="1"/>
              <a:t>o.i</a:t>
            </a:r>
            <a:r>
              <a:rPr lang="sk-SK" dirty="0"/>
              <a:t>. k organizačným synergickým efektom - k zvýšeniu odbornosti užšou spoluprácou expertných tímov BVS </a:t>
            </a:r>
            <a:r>
              <a:rPr lang="sk-SK" dirty="0" err="1"/>
              <a:t>a.s</a:t>
            </a:r>
            <a:r>
              <a:rPr lang="sk-SK" dirty="0"/>
              <a:t>. a </a:t>
            </a:r>
            <a:r>
              <a:rPr lang="sk-SK" dirty="0" err="1"/>
              <a:t>Bionergy</a:t>
            </a:r>
            <a:r>
              <a:rPr lang="sk-SK" dirty="0"/>
              <a:t> </a:t>
            </a:r>
            <a:r>
              <a:rPr lang="sk-SK" dirty="0" err="1"/>
              <a:t>a.s</a:t>
            </a:r>
            <a:r>
              <a:rPr lang="sk-SK" dirty="0"/>
              <a:t>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Optimalizácia prevádzky, procesov, nákladov - vedenie spoločnosti BVS má, po retrospektíve z projektu zlúčenia </a:t>
            </a:r>
            <a:r>
              <a:rPr lang="sk-SK" dirty="0" err="1"/>
              <a:t>Infraservices</a:t>
            </a:r>
            <a:r>
              <a:rPr lang="sk-SK" dirty="0"/>
              <a:t> do BVS preferenciu vykonávať všetky podnikateľské činnosti v rámci len jednej firmy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b="1" dirty="0"/>
              <a:t>Úspora plynúca z redukcie prevádzkových nákladov</a:t>
            </a:r>
          </a:p>
          <a:p>
            <a:pPr lvl="1" fontAlgn="base"/>
            <a:r>
              <a:rPr lang="sk-SK" u="sng" dirty="0"/>
              <a:t>Reálne</a:t>
            </a:r>
            <a:r>
              <a:rPr lang="sk-SK" dirty="0"/>
              <a:t> úspory - od 1.1.2026: </a:t>
            </a:r>
            <a:r>
              <a:rPr lang="sk-SK" b="1" dirty="0"/>
              <a:t>276tis Eur / rok</a:t>
            </a:r>
          </a:p>
          <a:p>
            <a:pPr marL="1257300" lvl="2" indent="-342900" fontAlgn="base">
              <a:buFont typeface="+mj-lt"/>
              <a:buAutoNum type="alphaLcPeriod"/>
            </a:pPr>
            <a:r>
              <a:rPr lang="sk-SK" sz="1600" dirty="0"/>
              <a:t>246tis Eur / rok - úspora z in-</a:t>
            </a:r>
            <a:r>
              <a:rPr lang="sk-SK" sz="1600" dirty="0" err="1"/>
              <a:t>sourcingu</a:t>
            </a:r>
            <a:r>
              <a:rPr lang="sk-SK" sz="1600" dirty="0"/>
              <a:t> služieb, ktoré </a:t>
            </a:r>
            <a:r>
              <a:rPr lang="sk-SK" sz="1600" dirty="0" err="1"/>
              <a:t>Bionergy</a:t>
            </a:r>
            <a:r>
              <a:rPr lang="sk-SK" sz="1600" dirty="0"/>
              <a:t> aktuálne </a:t>
            </a:r>
            <a:r>
              <a:rPr lang="sk-SK" sz="1600" dirty="0" err="1"/>
              <a:t>outsourcuje</a:t>
            </a:r>
            <a:r>
              <a:rPr lang="sk-SK" sz="1600" dirty="0"/>
              <a:t> (účtovníctvo, </a:t>
            </a:r>
            <a:r>
              <a:rPr lang="sk-SK" sz="1600" dirty="0" err="1"/>
              <a:t>controlling</a:t>
            </a:r>
            <a:r>
              <a:rPr lang="sk-SK" sz="1600" dirty="0"/>
              <a:t>, mzdy). Absorpcia práce v rámci existujúcich kapacít v BVS</a:t>
            </a:r>
          </a:p>
          <a:p>
            <a:pPr marL="1257300" lvl="2" indent="-342900" fontAlgn="base">
              <a:buFont typeface="+mj-lt"/>
              <a:buAutoNum type="alphaLcPeriod"/>
            </a:pPr>
            <a:r>
              <a:rPr lang="sk-SK" sz="1600" dirty="0"/>
              <a:t>30tis Eur / rok – úspora plynúca z ukončenia prenájmu kancelárskych priestorov (priestory na Strojníckej 34)</a:t>
            </a:r>
            <a:endParaRPr lang="sk-SK" sz="1600" dirty="0">
              <a:ea typeface="Calibri"/>
              <a:cs typeface="Calibri"/>
            </a:endParaRPr>
          </a:p>
          <a:p>
            <a:pPr fontAlgn="base"/>
            <a:endParaRPr lang="sk-SK" b="1" dirty="0"/>
          </a:p>
          <a:p>
            <a:pPr fontAlgn="base"/>
            <a:r>
              <a:rPr lang="sk-SK" sz="2400" b="1" dirty="0"/>
              <a:t>Časový rámec:</a:t>
            </a:r>
            <a:r>
              <a:rPr lang="en-US" sz="2400" b="1" dirty="0"/>
              <a:t>​</a:t>
            </a:r>
            <a:endParaRPr lang="sk-SK" sz="2400" b="1" dirty="0"/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Rozhodný deň, plánovaný termín právneho nástupníctva – 1.1.2026, 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sk-SK" dirty="0"/>
              <a:t>Interne dohodnutý termín podania Žiadosti o zlúčenie na ORSR – 30.10.2025</a:t>
            </a:r>
          </a:p>
        </p:txBody>
      </p:sp>
      <p:sp>
        <p:nvSpPr>
          <p:cNvPr id="7" name="Obdĺžnik 6"/>
          <p:cNvSpPr/>
          <p:nvPr/>
        </p:nvSpPr>
        <p:spPr>
          <a:xfrm>
            <a:off x="390141" y="3873167"/>
            <a:ext cx="1143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 fontAlgn="base">
              <a:buFont typeface="+mj-lt"/>
              <a:buAutoNum type="alphaLcPeriod"/>
            </a:pPr>
            <a:endParaRPr lang="sk-SK" b="1" dirty="0"/>
          </a:p>
          <a:p>
            <a:pPr fontAlgn="base"/>
            <a:endParaRPr lang="sk-SK" b="1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015" y="6448368"/>
            <a:ext cx="1743318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84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lokTextu 8"/>
          <p:cNvSpPr txBox="1"/>
          <p:nvPr/>
        </p:nvSpPr>
        <p:spPr>
          <a:xfrm>
            <a:off x="334963" y="302890"/>
            <a:ext cx="11641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b="1" dirty="0">
                <a:solidFill>
                  <a:srgbClr val="00AB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Organizačná štruktúra</a:t>
            </a:r>
          </a:p>
        </p:txBody>
      </p:sp>
      <p:pic>
        <p:nvPicPr>
          <p:cNvPr id="17" name="Obrázo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333" y="6255808"/>
            <a:ext cx="602192" cy="602192"/>
          </a:xfrm>
          <a:prstGeom prst="rect">
            <a:avLst/>
          </a:prstGeom>
        </p:spPr>
      </p:pic>
      <p:cxnSp>
        <p:nvCxnSpPr>
          <p:cNvPr id="20" name="Rovná spojnica 19"/>
          <p:cNvCxnSpPr/>
          <p:nvPr/>
        </p:nvCxnSpPr>
        <p:spPr>
          <a:xfrm>
            <a:off x="334963" y="1188381"/>
            <a:ext cx="11485562" cy="0"/>
          </a:xfrm>
          <a:prstGeom prst="line">
            <a:avLst/>
          </a:prstGeom>
          <a:ln>
            <a:solidFill>
              <a:srgbClr val="00A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bdĺžnik 4"/>
          <p:cNvSpPr/>
          <p:nvPr/>
        </p:nvSpPr>
        <p:spPr>
          <a:xfrm>
            <a:off x="445740" y="1933694"/>
            <a:ext cx="11685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sk-SK" dirty="0"/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950763"/>
            <a:ext cx="9473184" cy="4386823"/>
          </a:xfrm>
          <a:prstGeom prst="rect">
            <a:avLst/>
          </a:prstGeom>
        </p:spPr>
      </p:pic>
      <p:sp>
        <p:nvSpPr>
          <p:cNvPr id="10" name="Obdĺžnik 9"/>
          <p:cNvSpPr/>
          <p:nvPr/>
        </p:nvSpPr>
        <p:spPr>
          <a:xfrm>
            <a:off x="9473185" y="1438995"/>
            <a:ext cx="2554224" cy="45397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fontAlgn="base"/>
            <a:r>
              <a:rPr lang="sk-SK" sz="1400" b="1" dirty="0"/>
              <a:t>HR údaje </a:t>
            </a:r>
            <a:r>
              <a:rPr lang="sk-SK" sz="1400" b="1" dirty="0" err="1"/>
              <a:t>Bionergy</a:t>
            </a:r>
            <a:r>
              <a:rPr lang="sk-SK" sz="1400" b="1" dirty="0"/>
              <a:t> k 23.5.2025</a:t>
            </a:r>
          </a:p>
          <a:p>
            <a:pPr fontAlgn="base"/>
            <a:endParaRPr lang="en-US" sz="1400" dirty="0"/>
          </a:p>
          <a:p>
            <a:pPr fontAlgn="base"/>
            <a:r>
              <a:rPr lang="sk-SK" sz="1200" dirty="0"/>
              <a:t>Počet zamestnancov (zahŕňa zmluvy o výkone funkcie + zamestnanecké zmluvy): celkovo </a:t>
            </a:r>
            <a:r>
              <a:rPr lang="sk-SK" sz="1200" b="1" dirty="0"/>
              <a:t>52 (2+12+33)</a:t>
            </a:r>
            <a:r>
              <a:rPr lang="sk-SK" sz="1200" dirty="0"/>
              <a:t>, konkrétne:</a:t>
            </a:r>
          </a:p>
          <a:p>
            <a:pPr marL="171450" indent="-171450" fontAlgn="base">
              <a:buFont typeface="Courier New" panose="02070309020205020404" pitchFamily="49" charset="0"/>
              <a:buChar char="o"/>
            </a:pPr>
            <a:r>
              <a:rPr lang="sk-SK" sz="1200" dirty="0"/>
              <a:t>CEO, CFO: </a:t>
            </a:r>
            <a:r>
              <a:rPr lang="sk-SK" sz="1200" b="1" dirty="0"/>
              <a:t>2</a:t>
            </a:r>
          </a:p>
          <a:p>
            <a:pPr marL="171450" indent="-171450" fontAlgn="base">
              <a:buFont typeface="Courier New" panose="02070309020205020404" pitchFamily="49" charset="0"/>
              <a:buChar char="o"/>
            </a:pPr>
            <a:r>
              <a:rPr lang="sk-SK" sz="1200" dirty="0"/>
              <a:t>Administratívny pracovníci: </a:t>
            </a:r>
            <a:r>
              <a:rPr lang="sk-SK" sz="1200" b="1" dirty="0"/>
              <a:t>12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Sekretariát: 2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Investície, majetok: 2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Výrobno-technologický odbor: 5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Energetika: 2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Životné prostredie: 1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Financie, mzdy: 0 (outsourcing)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endParaRPr lang="sk-SK" sz="1200" dirty="0"/>
          </a:p>
          <a:p>
            <a:pPr marL="171450" indent="-171450" fontAlgn="base">
              <a:buFont typeface="Courier New" panose="02070309020205020404" pitchFamily="49" charset="0"/>
              <a:buChar char="o"/>
            </a:pPr>
            <a:r>
              <a:rPr lang="sk-SK" sz="1200" dirty="0"/>
              <a:t>Pracovníci na prevádzkach: </a:t>
            </a:r>
            <a:r>
              <a:rPr lang="sk-SK" sz="1200" b="1" dirty="0"/>
              <a:t>38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Prevádzka Vrakuňa: 12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Prevádzka Petržalka: 10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Prevádzka Senica: 7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r>
              <a:rPr lang="sk-SK" sz="1050" dirty="0"/>
              <a:t>Prevádzka DNV: 9</a:t>
            </a:r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endParaRPr lang="sk-SK" sz="1200" dirty="0"/>
          </a:p>
          <a:p>
            <a:pPr marL="628650" lvl="1" indent="-171450" fontAlgn="base">
              <a:buFont typeface="Wingdings" panose="05000000000000000000" pitchFamily="2" charset="2"/>
              <a:buChar char="§"/>
            </a:pPr>
            <a:endParaRPr lang="sk-SK" sz="1200" dirty="0"/>
          </a:p>
          <a:p>
            <a:pPr marL="171450" indent="-171450" fontAlgn="base">
              <a:buFont typeface="Courier New" panose="02070309020205020404" pitchFamily="49" charset="0"/>
              <a:buChar char="o"/>
            </a:pPr>
            <a:endParaRPr lang="sk-SK" sz="1200" dirty="0">
              <a:solidFill>
                <a:srgbClr val="FF0000"/>
              </a:solidFill>
            </a:endParaRPr>
          </a:p>
          <a:p>
            <a:pPr marL="171450" indent="-171450" fontAlgn="base">
              <a:buFont typeface="Wingdings" panose="05000000000000000000" pitchFamily="2" charset="2"/>
              <a:buChar char="Ø"/>
            </a:pPr>
            <a:endParaRPr lang="sk-SK" sz="1200" dirty="0">
              <a:solidFill>
                <a:srgbClr val="FF0000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endParaRPr lang="sk-SK" sz="1200" dirty="0">
              <a:solidFill>
                <a:srgbClr val="FF0000"/>
              </a:solidFill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1749867" y="1424614"/>
            <a:ext cx="21210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sk-SK" sz="1400" dirty="0"/>
              <a:t>Štruktúra BVS po zlúčení</a:t>
            </a:r>
          </a:p>
        </p:txBody>
      </p:sp>
      <p:sp>
        <p:nvSpPr>
          <p:cNvPr id="12" name="Obdĺžnik 11"/>
          <p:cNvSpPr/>
          <p:nvPr/>
        </p:nvSpPr>
        <p:spPr>
          <a:xfrm>
            <a:off x="6407211" y="1438995"/>
            <a:ext cx="16517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sk-SK" sz="1400" dirty="0"/>
              <a:t>Štruktúra </a:t>
            </a:r>
            <a:r>
              <a:rPr lang="sk-SK" sz="1400" dirty="0" err="1"/>
              <a:t>Bionergy</a:t>
            </a:r>
            <a:endParaRPr lang="sk-SK" sz="1400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0946" y="6448368"/>
            <a:ext cx="1743318" cy="40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77265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4248DBBD9BC84F9F5992785CDF6145" ma:contentTypeVersion="18" ma:contentTypeDescription="Create a new document." ma:contentTypeScope="" ma:versionID="fe0ebc3482a3b79127c5e64cc2bde41f">
  <xsd:schema xmlns:xsd="http://www.w3.org/2001/XMLSchema" xmlns:xs="http://www.w3.org/2001/XMLSchema" xmlns:p="http://schemas.microsoft.com/office/2006/metadata/properties" xmlns:ns2="490efe87-b5db-4f83-9bf6-c39f45d643d5" xmlns:ns3="1981d102-2f24-43be-9cf6-273f3a76d8c4" targetNamespace="http://schemas.microsoft.com/office/2006/metadata/properties" ma:root="true" ma:fieldsID="c6a28469d3dc1ab6f05994053889b0f7" ns2:_="" ns3:_="">
    <xsd:import namespace="490efe87-b5db-4f83-9bf6-c39f45d643d5"/>
    <xsd:import namespace="1981d102-2f24-43be-9cf6-273f3a76d8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0efe87-b5db-4f83-9bf6-c39f45d643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030838e-00da-4545-923a-0f37a5c1b6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1d102-2f24-43be-9cf6-273f3a76d8c4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8ef39a0-2842-4d55-8cce-b291528f3caf}" ma:internalName="TaxCatchAll" ma:showField="CatchAllData" ma:web="1981d102-2f24-43be-9cf6-273f3a76d8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81d102-2f24-43be-9cf6-273f3a76d8c4" xsi:nil="true"/>
    <lcf76f155ced4ddcb4097134ff3c332f xmlns="490efe87-b5db-4f83-9bf6-c39f45d643d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AA461D9-74BF-483F-B6F3-90CC3C5DFC21}"/>
</file>

<file path=customXml/itemProps2.xml><?xml version="1.0" encoding="utf-8"?>
<ds:datastoreItem xmlns:ds="http://schemas.openxmlformats.org/officeDocument/2006/customXml" ds:itemID="{8B5E29C2-3ECB-4F6E-8314-15947479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4B0F13-9C62-4654-B69C-003070B1C560}">
  <ds:schemaRefs>
    <ds:schemaRef ds:uri="http://schemas.microsoft.com/office/2006/documentManagement/types"/>
    <ds:schemaRef ds:uri="d58f7035-d9c8-478a-a133-24d1d687bd8d"/>
    <ds:schemaRef ds:uri="http://purl.org/dc/terms/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24641</TotalTime>
  <Words>1117</Words>
  <Application>Microsoft Office PowerPoint</Application>
  <PresentationFormat>Širokouhlá</PresentationFormat>
  <Paragraphs>122</Paragraphs>
  <Slides>8</Slides>
  <Notes>6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Times New Roman</vt:lpstr>
      <vt:lpstr>Verdana</vt:lpstr>
      <vt:lpstr>Wingdings</vt:lpstr>
      <vt:lpstr>Motív balíka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BVS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Zaujec Ondrej</dc:creator>
  <cp:lastModifiedBy>Ľahká Veronika, JUDr.</cp:lastModifiedBy>
  <cp:revision>81</cp:revision>
  <dcterms:created xsi:type="dcterms:W3CDTF">2024-04-09T11:22:21Z</dcterms:created>
  <dcterms:modified xsi:type="dcterms:W3CDTF">2025-05-28T11:14:36Z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0x010100594248DBBD9BC84F9F5992785CDF6145</vt:lpwstr>
  </property>
</Properties>
</file>