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 id="2147483711" r:id="rId5"/>
  </p:sldMasterIdLst>
  <p:notesMasterIdLst>
    <p:notesMasterId r:id="rId19"/>
  </p:notesMasterIdLst>
  <p:sldIdLst>
    <p:sldId id="483" r:id="rId6"/>
    <p:sldId id="787" r:id="rId7"/>
    <p:sldId id="788" r:id="rId8"/>
    <p:sldId id="785" r:id="rId9"/>
    <p:sldId id="791" r:id="rId10"/>
    <p:sldId id="792" r:id="rId11"/>
    <p:sldId id="789" r:id="rId12"/>
    <p:sldId id="786" r:id="rId13"/>
    <p:sldId id="667" r:id="rId14"/>
    <p:sldId id="793" r:id="rId15"/>
    <p:sldId id="784" r:id="rId16"/>
    <p:sldId id="783" r:id="rId17"/>
    <p:sldId id="790" r:id="rId18"/>
  </p:sldIdLst>
  <p:sldSz cx="9144000" cy="5143500" type="screen16x9"/>
  <p:notesSz cx="6858000" cy="9144000"/>
  <p:embeddedFontLst>
    <p:embeddedFont>
      <p:font typeface="Work Sans" pitchFamily="2" charset="0"/>
      <p:regular r:id="rId20"/>
      <p:bold r:id="rId21"/>
      <p:italic r:id="rId22"/>
      <p:boldItalic r:id="rId23"/>
    </p:embeddedFont>
    <p:embeddedFont>
      <p:font typeface="Work Sans ExtraBold" pitchFamily="2" charset="0"/>
      <p:bold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Predvolená sekcia" id="{21368E7A-7FCB-4BE7-B76A-32A06428A3E3}">
          <p14:sldIdLst>
            <p14:sldId id="483"/>
            <p14:sldId id="787"/>
            <p14:sldId id="788"/>
            <p14:sldId id="785"/>
            <p14:sldId id="791"/>
            <p14:sldId id="792"/>
            <p14:sldId id="789"/>
            <p14:sldId id="786"/>
            <p14:sldId id="667"/>
            <p14:sldId id="793"/>
            <p14:sldId id="784"/>
            <p14:sldId id="783"/>
            <p14:sldId id="790"/>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guide id="3" orient="horz" pos="2980">
          <p15:clr>
            <a:srgbClr val="9AA0A6"/>
          </p15:clr>
        </p15:guide>
        <p15:guide id="4" orient="horz" pos="2685">
          <p15:clr>
            <a:srgbClr val="9AA0A6"/>
          </p15:clr>
        </p15:guide>
        <p15:guide id="5" orient="horz" pos="2611">
          <p15:clr>
            <a:srgbClr val="9AA0A6"/>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3D35405-30A8-F989-E128-BCCB60F1319F}" name="Mošať Peter, Mgr." initials="MM" userId="S::peter.mosat@bratislava.sk::207f82d7-042b-4e97-b160-fb012e963507" providerId="AD"/>
  <p188:author id="{9368D932-5A02-9277-8E9B-2CBEFA1E29CA}" name="Kostická Mária, Mgr." initials="KM" userId="S::maria.kosticka@bratislava.sk::9c195492-b02d-4ba1-a209-45aad766ca9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C764"/>
    <a:srgbClr val="67955B"/>
    <a:srgbClr val="FFC000"/>
    <a:srgbClr val="192548"/>
    <a:srgbClr val="9AA793"/>
    <a:srgbClr val="C00000"/>
    <a:srgbClr val="4285F4"/>
    <a:srgbClr val="000099"/>
    <a:srgbClr val="92D050"/>
    <a:srgbClr val="FFAB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58C05E-7903-4B84-9433-6A1C4B23A189}" v="7" dt="2026-05-19T14:54:47.514"/>
  </p1510:revLst>
</p1510:revInfo>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redný štý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Stredný štýl 2 - zvýrazneni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C2FFA5D-87B4-456A-9821-1D502468CF0F}" styleName="Štýl s motívom 1 - zvýrazneni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Bez štýlu, bez mriežky">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Štýl s motívom 1 - zvýraznenie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C083E6E3-FA7D-4D7B-A595-EF9225AFEA82}" styleName="Svetlý štýl 1 - zvýraznenie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799B23B-EC83-4686-B30A-512413B5E67A}" styleName="Svetlý štýl 3 - zvýraznenie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B4B98B0-60AC-42C2-AFA5-B58CD77FA1E5}" styleName="Svetlý štýl 1 - zvýrazneni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8" d="100"/>
          <a:sy n="138" d="100"/>
        </p:scale>
        <p:origin x="834" y="120"/>
      </p:cViewPr>
      <p:guideLst>
        <p:guide orient="horz" pos="1620"/>
        <p:guide pos="2880"/>
        <p:guide orient="horz" pos="2980"/>
        <p:guide orient="horz" pos="2685"/>
        <p:guide orient="horz" pos="261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11f60d9eef7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11f60d9eef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buNone/>
            </a:pPr>
            <a:r>
              <a:rPr lang="sk-SK"/>
              <a:t>Vygenerované Copilotom</a:t>
            </a:r>
            <a:br>
              <a:rPr lang="sk-SK"/>
            </a:br>
            <a:br>
              <a:rPr lang="sk-SK"/>
            </a:br>
            <a:r>
              <a:rPr lang="sk-SK"/>
              <a:t>Dnes sa zameriame na celomestské regulované parkovanie v Bratislave. Tento projekt je kľúčový pre zlepšenie parkovacej situácie v našom meste. Na snímke vidíte logo Bratislavského parkovacieho asistenta, ktoré symbolizuje našu snahu o efektívne riadenie parkovania. Dátum 20. máj 2025 naznačuje, že sa blížime k dôležitému míľniku v realizácii tohto projektu. Je dôležité, aby sme sa všetci zúčastnili diskusie o tom, ako môžeme zlepšiť parkovanie a prispieť k udržateľnejšiemu rozvoju Bratislavy. </a:t>
            </a:r>
            <a:br>
              <a:rPr lang="sk-SK"/>
            </a:br>
            <a:r>
              <a:rPr lang="sk-SK"/>
              <a:t>______</a:t>
            </a:r>
          </a:p>
          <a:p>
            <a:br>
              <a:rPr lang="sk-SK"/>
            </a:b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a:extLst>
            <a:ext uri="{FF2B5EF4-FFF2-40B4-BE49-F238E27FC236}">
              <a16:creationId xmlns:a16="http://schemas.microsoft.com/office/drawing/2014/main" id="{E4D7B441-6710-5376-DFDB-C78340555494}"/>
            </a:ext>
          </a:extLst>
        </p:cNvPr>
        <p:cNvGrpSpPr/>
        <p:nvPr/>
      </p:nvGrpSpPr>
      <p:grpSpPr>
        <a:xfrm>
          <a:off x="0" y="0"/>
          <a:ext cx="0" cy="0"/>
          <a:chOff x="0" y="0"/>
          <a:chExt cx="0" cy="0"/>
        </a:xfrm>
      </p:grpSpPr>
      <p:sp>
        <p:nvSpPr>
          <p:cNvPr id="78" name="Google Shape;78;g11f60d9eef7_0_264:notes">
            <a:extLst>
              <a:ext uri="{FF2B5EF4-FFF2-40B4-BE49-F238E27FC236}">
                <a16:creationId xmlns:a16="http://schemas.microsoft.com/office/drawing/2014/main" id="{900CFC13-025F-7E69-552E-64FE09F611F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1f60d9eef7_0_264:notes">
            <a:extLst>
              <a:ext uri="{FF2B5EF4-FFF2-40B4-BE49-F238E27FC236}">
                <a16:creationId xmlns:a16="http://schemas.microsoft.com/office/drawing/2014/main" id="{DBD0A8F3-01B2-D703-8E11-7E9696D3EAD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sk-SK"/>
          </a:p>
        </p:txBody>
      </p:sp>
    </p:spTree>
    <p:extLst>
      <p:ext uri="{BB962C8B-B14F-4D97-AF65-F5344CB8AC3E}">
        <p14:creationId xmlns:p14="http://schemas.microsoft.com/office/powerpoint/2010/main" val="3170492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a:extLst>
            <a:ext uri="{FF2B5EF4-FFF2-40B4-BE49-F238E27FC236}">
              <a16:creationId xmlns:a16="http://schemas.microsoft.com/office/drawing/2014/main" id="{A02E3F3B-47D3-DBCF-69AC-D42F623D1620}"/>
            </a:ext>
          </a:extLst>
        </p:cNvPr>
        <p:cNvGrpSpPr/>
        <p:nvPr/>
      </p:nvGrpSpPr>
      <p:grpSpPr>
        <a:xfrm>
          <a:off x="0" y="0"/>
          <a:ext cx="0" cy="0"/>
          <a:chOff x="0" y="0"/>
          <a:chExt cx="0" cy="0"/>
        </a:xfrm>
      </p:grpSpPr>
      <p:sp>
        <p:nvSpPr>
          <p:cNvPr id="78" name="Google Shape;78;g11f60d9eef7_0_264:notes">
            <a:extLst>
              <a:ext uri="{FF2B5EF4-FFF2-40B4-BE49-F238E27FC236}">
                <a16:creationId xmlns:a16="http://schemas.microsoft.com/office/drawing/2014/main" id="{25E43B75-EDEB-A0FE-955B-3C249622D18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1f60d9eef7_0_264:notes">
            <a:extLst>
              <a:ext uri="{FF2B5EF4-FFF2-40B4-BE49-F238E27FC236}">
                <a16:creationId xmlns:a16="http://schemas.microsoft.com/office/drawing/2014/main" id="{03BA880A-E11E-13FB-6F9C-3FAFB34311B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sk-SK"/>
          </a:p>
        </p:txBody>
      </p:sp>
    </p:spTree>
    <p:extLst>
      <p:ext uri="{BB962C8B-B14F-4D97-AF65-F5344CB8AC3E}">
        <p14:creationId xmlns:p14="http://schemas.microsoft.com/office/powerpoint/2010/main" val="986209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a:extLst>
            <a:ext uri="{FF2B5EF4-FFF2-40B4-BE49-F238E27FC236}">
              <a16:creationId xmlns:a16="http://schemas.microsoft.com/office/drawing/2014/main" id="{23AA30AA-FD56-2F37-EE09-32D1AC328238}"/>
            </a:ext>
          </a:extLst>
        </p:cNvPr>
        <p:cNvGrpSpPr/>
        <p:nvPr/>
      </p:nvGrpSpPr>
      <p:grpSpPr>
        <a:xfrm>
          <a:off x="0" y="0"/>
          <a:ext cx="0" cy="0"/>
          <a:chOff x="0" y="0"/>
          <a:chExt cx="0" cy="0"/>
        </a:xfrm>
      </p:grpSpPr>
      <p:sp>
        <p:nvSpPr>
          <p:cNvPr id="78" name="Google Shape;78;g11f60d9eef7_0_264:notes">
            <a:extLst>
              <a:ext uri="{FF2B5EF4-FFF2-40B4-BE49-F238E27FC236}">
                <a16:creationId xmlns:a16="http://schemas.microsoft.com/office/drawing/2014/main" id="{13CE336A-6794-3095-9A37-E8C89DEE563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1f60d9eef7_0_264:notes">
            <a:extLst>
              <a:ext uri="{FF2B5EF4-FFF2-40B4-BE49-F238E27FC236}">
                <a16:creationId xmlns:a16="http://schemas.microsoft.com/office/drawing/2014/main" id="{24C93B90-7F09-7887-8872-6794C71D7D7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sk-SK"/>
          </a:p>
        </p:txBody>
      </p:sp>
    </p:spTree>
    <p:extLst>
      <p:ext uri="{BB962C8B-B14F-4D97-AF65-F5344CB8AC3E}">
        <p14:creationId xmlns:p14="http://schemas.microsoft.com/office/powerpoint/2010/main" val="2503932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a:extLst>
            <a:ext uri="{FF2B5EF4-FFF2-40B4-BE49-F238E27FC236}">
              <a16:creationId xmlns:a16="http://schemas.microsoft.com/office/drawing/2014/main" id="{2E0F1046-137C-A334-F891-DF7C3875D7E6}"/>
            </a:ext>
          </a:extLst>
        </p:cNvPr>
        <p:cNvGrpSpPr/>
        <p:nvPr/>
      </p:nvGrpSpPr>
      <p:grpSpPr>
        <a:xfrm>
          <a:off x="0" y="0"/>
          <a:ext cx="0" cy="0"/>
          <a:chOff x="0" y="0"/>
          <a:chExt cx="0" cy="0"/>
        </a:xfrm>
      </p:grpSpPr>
      <p:sp>
        <p:nvSpPr>
          <p:cNvPr id="78" name="Google Shape;78;g11f60d9eef7_0_264:notes">
            <a:extLst>
              <a:ext uri="{FF2B5EF4-FFF2-40B4-BE49-F238E27FC236}">
                <a16:creationId xmlns:a16="http://schemas.microsoft.com/office/drawing/2014/main" id="{F4458142-8965-1514-5934-E34D5303A51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1f60d9eef7_0_264:notes">
            <a:extLst>
              <a:ext uri="{FF2B5EF4-FFF2-40B4-BE49-F238E27FC236}">
                <a16:creationId xmlns:a16="http://schemas.microsoft.com/office/drawing/2014/main" id="{FEED9970-FB77-2CA2-38D8-D469E8C61BE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sk-SK"/>
          </a:p>
        </p:txBody>
      </p:sp>
    </p:spTree>
    <p:extLst>
      <p:ext uri="{BB962C8B-B14F-4D97-AF65-F5344CB8AC3E}">
        <p14:creationId xmlns:p14="http://schemas.microsoft.com/office/powerpoint/2010/main" val="2624216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a:extLst>
            <a:ext uri="{FF2B5EF4-FFF2-40B4-BE49-F238E27FC236}">
              <a16:creationId xmlns:a16="http://schemas.microsoft.com/office/drawing/2014/main" id="{E8176AA0-7F4D-7263-22D5-171CA16F53CB}"/>
            </a:ext>
          </a:extLst>
        </p:cNvPr>
        <p:cNvGrpSpPr/>
        <p:nvPr/>
      </p:nvGrpSpPr>
      <p:grpSpPr>
        <a:xfrm>
          <a:off x="0" y="0"/>
          <a:ext cx="0" cy="0"/>
          <a:chOff x="0" y="0"/>
          <a:chExt cx="0" cy="0"/>
        </a:xfrm>
      </p:grpSpPr>
      <p:sp>
        <p:nvSpPr>
          <p:cNvPr id="78" name="Google Shape;78;g11f60d9eef7_0_264:notes">
            <a:extLst>
              <a:ext uri="{FF2B5EF4-FFF2-40B4-BE49-F238E27FC236}">
                <a16:creationId xmlns:a16="http://schemas.microsoft.com/office/drawing/2014/main" id="{AD40D2E8-56E0-B05D-1129-E89D8797ABF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1f60d9eef7_0_264:notes">
            <a:extLst>
              <a:ext uri="{FF2B5EF4-FFF2-40B4-BE49-F238E27FC236}">
                <a16:creationId xmlns:a16="http://schemas.microsoft.com/office/drawing/2014/main" id="{624BFB67-DFDF-0067-AA26-F1F2BAAE38D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sk-SK"/>
          </a:p>
        </p:txBody>
      </p:sp>
    </p:spTree>
    <p:extLst>
      <p:ext uri="{BB962C8B-B14F-4D97-AF65-F5344CB8AC3E}">
        <p14:creationId xmlns:p14="http://schemas.microsoft.com/office/powerpoint/2010/main" val="791492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a:extLst>
            <a:ext uri="{FF2B5EF4-FFF2-40B4-BE49-F238E27FC236}">
              <a16:creationId xmlns:a16="http://schemas.microsoft.com/office/drawing/2014/main" id="{E8176AA0-7F4D-7263-22D5-171CA16F53CB}"/>
            </a:ext>
          </a:extLst>
        </p:cNvPr>
        <p:cNvGrpSpPr/>
        <p:nvPr/>
      </p:nvGrpSpPr>
      <p:grpSpPr>
        <a:xfrm>
          <a:off x="0" y="0"/>
          <a:ext cx="0" cy="0"/>
          <a:chOff x="0" y="0"/>
          <a:chExt cx="0" cy="0"/>
        </a:xfrm>
      </p:grpSpPr>
      <p:sp>
        <p:nvSpPr>
          <p:cNvPr id="78" name="Google Shape;78;g11f60d9eef7_0_264:notes">
            <a:extLst>
              <a:ext uri="{FF2B5EF4-FFF2-40B4-BE49-F238E27FC236}">
                <a16:creationId xmlns:a16="http://schemas.microsoft.com/office/drawing/2014/main" id="{AD40D2E8-56E0-B05D-1129-E89D8797ABF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1f60d9eef7_0_264:notes">
            <a:extLst>
              <a:ext uri="{FF2B5EF4-FFF2-40B4-BE49-F238E27FC236}">
                <a16:creationId xmlns:a16="http://schemas.microsoft.com/office/drawing/2014/main" id="{624BFB67-DFDF-0067-AA26-F1F2BAAE38D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sk-SK"/>
          </a:p>
        </p:txBody>
      </p:sp>
    </p:spTree>
    <p:extLst>
      <p:ext uri="{BB962C8B-B14F-4D97-AF65-F5344CB8AC3E}">
        <p14:creationId xmlns:p14="http://schemas.microsoft.com/office/powerpoint/2010/main" val="2173343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a:extLst>
            <a:ext uri="{FF2B5EF4-FFF2-40B4-BE49-F238E27FC236}">
              <a16:creationId xmlns:a16="http://schemas.microsoft.com/office/drawing/2014/main" id="{449106D0-9FB0-487D-762A-16B63FD60BD2}"/>
            </a:ext>
          </a:extLst>
        </p:cNvPr>
        <p:cNvGrpSpPr/>
        <p:nvPr/>
      </p:nvGrpSpPr>
      <p:grpSpPr>
        <a:xfrm>
          <a:off x="0" y="0"/>
          <a:ext cx="0" cy="0"/>
          <a:chOff x="0" y="0"/>
          <a:chExt cx="0" cy="0"/>
        </a:xfrm>
      </p:grpSpPr>
      <p:sp>
        <p:nvSpPr>
          <p:cNvPr id="78" name="Google Shape;78;g11f60d9eef7_0_264:notes">
            <a:extLst>
              <a:ext uri="{FF2B5EF4-FFF2-40B4-BE49-F238E27FC236}">
                <a16:creationId xmlns:a16="http://schemas.microsoft.com/office/drawing/2014/main" id="{26574E80-6610-7E21-9A23-61C1BB2DB41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1f60d9eef7_0_264:notes">
            <a:extLst>
              <a:ext uri="{FF2B5EF4-FFF2-40B4-BE49-F238E27FC236}">
                <a16:creationId xmlns:a16="http://schemas.microsoft.com/office/drawing/2014/main" id="{28BD84D5-86AB-3CF6-7411-514846CFEFA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sk-SK"/>
          </a:p>
        </p:txBody>
      </p:sp>
    </p:spTree>
    <p:extLst>
      <p:ext uri="{BB962C8B-B14F-4D97-AF65-F5344CB8AC3E}">
        <p14:creationId xmlns:p14="http://schemas.microsoft.com/office/powerpoint/2010/main" val="1508561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a:extLst>
            <a:ext uri="{FF2B5EF4-FFF2-40B4-BE49-F238E27FC236}">
              <a16:creationId xmlns:a16="http://schemas.microsoft.com/office/drawing/2014/main" id="{C343B5C8-1CC5-FF56-5ECE-A3579F7C1B1B}"/>
            </a:ext>
          </a:extLst>
        </p:cNvPr>
        <p:cNvGrpSpPr/>
        <p:nvPr/>
      </p:nvGrpSpPr>
      <p:grpSpPr>
        <a:xfrm>
          <a:off x="0" y="0"/>
          <a:ext cx="0" cy="0"/>
          <a:chOff x="0" y="0"/>
          <a:chExt cx="0" cy="0"/>
        </a:xfrm>
      </p:grpSpPr>
      <p:sp>
        <p:nvSpPr>
          <p:cNvPr id="78" name="Google Shape;78;g11f60d9eef7_0_264:notes">
            <a:extLst>
              <a:ext uri="{FF2B5EF4-FFF2-40B4-BE49-F238E27FC236}">
                <a16:creationId xmlns:a16="http://schemas.microsoft.com/office/drawing/2014/main" id="{F1218961-18C0-480B-59CE-D1F6932261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1f60d9eef7_0_264:notes">
            <a:extLst>
              <a:ext uri="{FF2B5EF4-FFF2-40B4-BE49-F238E27FC236}">
                <a16:creationId xmlns:a16="http://schemas.microsoft.com/office/drawing/2014/main" id="{BD7725BF-46F3-E4D5-D77F-479CB400998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sk-SK"/>
          </a:p>
        </p:txBody>
      </p:sp>
    </p:spTree>
    <p:extLst>
      <p:ext uri="{BB962C8B-B14F-4D97-AF65-F5344CB8AC3E}">
        <p14:creationId xmlns:p14="http://schemas.microsoft.com/office/powerpoint/2010/main" val="3501923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a:extLst>
            <a:ext uri="{FF2B5EF4-FFF2-40B4-BE49-F238E27FC236}">
              <a16:creationId xmlns:a16="http://schemas.microsoft.com/office/drawing/2014/main" id="{01E37CEA-2170-0106-5797-7FF6275C6190}"/>
            </a:ext>
          </a:extLst>
        </p:cNvPr>
        <p:cNvGrpSpPr/>
        <p:nvPr/>
      </p:nvGrpSpPr>
      <p:grpSpPr>
        <a:xfrm>
          <a:off x="0" y="0"/>
          <a:ext cx="0" cy="0"/>
          <a:chOff x="0" y="0"/>
          <a:chExt cx="0" cy="0"/>
        </a:xfrm>
      </p:grpSpPr>
      <p:sp>
        <p:nvSpPr>
          <p:cNvPr id="78" name="Google Shape;78;g11f60d9eef7_0_264:notes">
            <a:extLst>
              <a:ext uri="{FF2B5EF4-FFF2-40B4-BE49-F238E27FC236}">
                <a16:creationId xmlns:a16="http://schemas.microsoft.com/office/drawing/2014/main" id="{814122FD-F332-B9C3-E338-D7EDC7D7E76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1f60d9eef7_0_264:notes">
            <a:extLst>
              <a:ext uri="{FF2B5EF4-FFF2-40B4-BE49-F238E27FC236}">
                <a16:creationId xmlns:a16="http://schemas.microsoft.com/office/drawing/2014/main" id="{0C7FD9C4-CB40-D6E8-6AF3-DFACB6A500D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sk-SK"/>
          </a:p>
        </p:txBody>
      </p:sp>
    </p:spTree>
    <p:extLst>
      <p:ext uri="{BB962C8B-B14F-4D97-AF65-F5344CB8AC3E}">
        <p14:creationId xmlns:p14="http://schemas.microsoft.com/office/powerpoint/2010/main" val="3821640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a:extLst>
            <a:ext uri="{FF2B5EF4-FFF2-40B4-BE49-F238E27FC236}">
              <a16:creationId xmlns:a16="http://schemas.microsoft.com/office/drawing/2014/main" id="{449106D0-9FB0-487D-762A-16B63FD60BD2}"/>
            </a:ext>
          </a:extLst>
        </p:cNvPr>
        <p:cNvGrpSpPr/>
        <p:nvPr/>
      </p:nvGrpSpPr>
      <p:grpSpPr>
        <a:xfrm>
          <a:off x="0" y="0"/>
          <a:ext cx="0" cy="0"/>
          <a:chOff x="0" y="0"/>
          <a:chExt cx="0" cy="0"/>
        </a:xfrm>
      </p:grpSpPr>
      <p:sp>
        <p:nvSpPr>
          <p:cNvPr id="78" name="Google Shape;78;g11f60d9eef7_0_264:notes">
            <a:extLst>
              <a:ext uri="{FF2B5EF4-FFF2-40B4-BE49-F238E27FC236}">
                <a16:creationId xmlns:a16="http://schemas.microsoft.com/office/drawing/2014/main" id="{26574E80-6610-7E21-9A23-61C1BB2DB41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1f60d9eef7_0_264:notes">
            <a:extLst>
              <a:ext uri="{FF2B5EF4-FFF2-40B4-BE49-F238E27FC236}">
                <a16:creationId xmlns:a16="http://schemas.microsoft.com/office/drawing/2014/main" id="{28BD84D5-86AB-3CF6-7411-514846CFEFA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sk-SK"/>
          </a:p>
        </p:txBody>
      </p:sp>
    </p:spTree>
    <p:extLst>
      <p:ext uri="{BB962C8B-B14F-4D97-AF65-F5344CB8AC3E}">
        <p14:creationId xmlns:p14="http://schemas.microsoft.com/office/powerpoint/2010/main" val="2223462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a:extLst>
            <a:ext uri="{FF2B5EF4-FFF2-40B4-BE49-F238E27FC236}">
              <a16:creationId xmlns:a16="http://schemas.microsoft.com/office/drawing/2014/main" id="{F6881E21-4D59-FC59-1B36-BC134A25EF71}"/>
            </a:ext>
          </a:extLst>
        </p:cNvPr>
        <p:cNvGrpSpPr/>
        <p:nvPr/>
      </p:nvGrpSpPr>
      <p:grpSpPr>
        <a:xfrm>
          <a:off x="0" y="0"/>
          <a:ext cx="0" cy="0"/>
          <a:chOff x="0" y="0"/>
          <a:chExt cx="0" cy="0"/>
        </a:xfrm>
      </p:grpSpPr>
      <p:sp>
        <p:nvSpPr>
          <p:cNvPr id="78" name="Google Shape;78;g11f60d9eef7_0_264:notes">
            <a:extLst>
              <a:ext uri="{FF2B5EF4-FFF2-40B4-BE49-F238E27FC236}">
                <a16:creationId xmlns:a16="http://schemas.microsoft.com/office/drawing/2014/main" id="{D38C3773-BD21-3228-C056-D69A05FB6C5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1f60d9eef7_0_264:notes">
            <a:extLst>
              <a:ext uri="{FF2B5EF4-FFF2-40B4-BE49-F238E27FC236}">
                <a16:creationId xmlns:a16="http://schemas.microsoft.com/office/drawing/2014/main" id="{C61FEE06-1455-3C60-DE09-AA632E80649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sk-SK"/>
          </a:p>
        </p:txBody>
      </p:sp>
    </p:spTree>
    <p:extLst>
      <p:ext uri="{BB962C8B-B14F-4D97-AF65-F5344CB8AC3E}">
        <p14:creationId xmlns:p14="http://schemas.microsoft.com/office/powerpoint/2010/main" val="4144523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a:extLst>
            <a:ext uri="{FF2B5EF4-FFF2-40B4-BE49-F238E27FC236}">
              <a16:creationId xmlns:a16="http://schemas.microsoft.com/office/drawing/2014/main" id="{6F5E611E-23CD-BC57-E50F-5751AA6A5530}"/>
            </a:ext>
          </a:extLst>
        </p:cNvPr>
        <p:cNvGrpSpPr/>
        <p:nvPr/>
      </p:nvGrpSpPr>
      <p:grpSpPr>
        <a:xfrm>
          <a:off x="0" y="0"/>
          <a:ext cx="0" cy="0"/>
          <a:chOff x="0" y="0"/>
          <a:chExt cx="0" cy="0"/>
        </a:xfrm>
      </p:grpSpPr>
      <p:sp>
        <p:nvSpPr>
          <p:cNvPr id="78" name="Google Shape;78;g11f60d9eef7_0_264:notes">
            <a:extLst>
              <a:ext uri="{FF2B5EF4-FFF2-40B4-BE49-F238E27FC236}">
                <a16:creationId xmlns:a16="http://schemas.microsoft.com/office/drawing/2014/main" id="{205BC935-E7A9-9E4D-4300-1705FBE23DD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1f60d9eef7_0_264:notes">
            <a:extLst>
              <a:ext uri="{FF2B5EF4-FFF2-40B4-BE49-F238E27FC236}">
                <a16:creationId xmlns:a16="http://schemas.microsoft.com/office/drawing/2014/main" id="{0CA01D69-B5C7-D7BB-71CD-D9171B0B819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sk-SK"/>
          </a:p>
        </p:txBody>
      </p:sp>
    </p:spTree>
    <p:extLst>
      <p:ext uri="{BB962C8B-B14F-4D97-AF65-F5344CB8AC3E}">
        <p14:creationId xmlns:p14="http://schemas.microsoft.com/office/powerpoint/2010/main" val="3394926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3706313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3156837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3800046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100145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29074566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564700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42852423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1073835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19311859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989754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213737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15591161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20986574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28238188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377138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2551515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3004803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1244678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3193155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3871571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4245957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3696858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412261504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sk"/>
              <a:t>‹#›</a:t>
            </a:fld>
            <a:endParaRPr/>
          </a:p>
        </p:txBody>
      </p:sp>
    </p:spTree>
    <p:extLst>
      <p:ext uri="{BB962C8B-B14F-4D97-AF65-F5344CB8AC3E}">
        <p14:creationId xmlns:p14="http://schemas.microsoft.com/office/powerpoint/2010/main" val="2233207586"/>
      </p:ext>
    </p:extLst>
  </p:cSld>
  <p:clrMap bg1="lt1" tx1="dk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hf sldNum="0" hdr="0" ftr="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92548"/>
        </a:solidFill>
        <a:effectLst/>
      </p:bgPr>
    </p:bg>
    <p:spTree>
      <p:nvGrpSpPr>
        <p:cNvPr id="1" name="Shape 53"/>
        <p:cNvGrpSpPr/>
        <p:nvPr/>
      </p:nvGrpSpPr>
      <p:grpSpPr>
        <a:xfrm>
          <a:off x="0" y="0"/>
          <a:ext cx="0" cy="0"/>
          <a:chOff x="0" y="0"/>
          <a:chExt cx="0" cy="0"/>
        </a:xfrm>
      </p:grpSpPr>
      <p:pic>
        <p:nvPicPr>
          <p:cNvPr id="55" name="Google Shape;55;p13"/>
          <p:cNvPicPr preferRelativeResize="0"/>
          <p:nvPr/>
        </p:nvPicPr>
        <p:blipFill>
          <a:blip r:embed="rId3">
            <a:alphaModFix/>
          </a:blip>
          <a:stretch>
            <a:fillRect/>
          </a:stretch>
        </p:blipFill>
        <p:spPr>
          <a:xfrm>
            <a:off x="52300" y="51495"/>
            <a:ext cx="9040552" cy="5038926"/>
          </a:xfrm>
          <a:prstGeom prst="rect">
            <a:avLst/>
          </a:prstGeom>
          <a:noFill/>
          <a:ln>
            <a:noFill/>
          </a:ln>
        </p:spPr>
      </p:pic>
      <p:sp>
        <p:nvSpPr>
          <p:cNvPr id="54" name="Google Shape;54;p13"/>
          <p:cNvSpPr txBox="1">
            <a:spLocks noGrp="1"/>
          </p:cNvSpPr>
          <p:nvPr>
            <p:ph type="title"/>
          </p:nvPr>
        </p:nvSpPr>
        <p:spPr>
          <a:xfrm>
            <a:off x="362338" y="4040003"/>
            <a:ext cx="8556172" cy="1483178"/>
          </a:xfrm>
          <a:prstGeom prst="rect">
            <a:avLst/>
          </a:prstGeom>
        </p:spPr>
        <p:txBody>
          <a:bodyPr spcFirstLastPara="1" wrap="square" lIns="91425" tIns="91425" rIns="91425" bIns="91425" anchor="t" anchorCtr="0">
            <a:noAutofit/>
          </a:bodyPr>
          <a:lstStyle/>
          <a:p>
            <a:pPr>
              <a:buSzPts val="990"/>
            </a:pPr>
            <a:r>
              <a:rPr lang="sk" sz="1600" b="1" dirty="0">
                <a:solidFill>
                  <a:srgbClr val="89C764"/>
                </a:solidFill>
                <a:latin typeface="Work Sans"/>
                <a:ea typeface="Work Sans"/>
                <a:cs typeface="Work Sans"/>
                <a:sym typeface="Work Sans"/>
              </a:rPr>
              <a:t>Peter Herceg a tím, oddelenie parkovania, </a:t>
            </a:r>
            <a:r>
              <a:rPr lang="sk" sz="1400" b="1" dirty="0">
                <a:solidFill>
                  <a:srgbClr val="89C764"/>
                </a:solidFill>
                <a:latin typeface="Work Sans"/>
                <a:ea typeface="Work Sans"/>
                <a:cs typeface="Work Sans"/>
                <a:sym typeface="Work Sans"/>
              </a:rPr>
              <a:t>magistrát Hlavného mesta SR Bratislavy    </a:t>
            </a:r>
            <a:br>
              <a:rPr lang="sk" sz="1400" b="1" dirty="0">
                <a:solidFill>
                  <a:srgbClr val="89C764"/>
                </a:solidFill>
                <a:latin typeface="Work Sans"/>
                <a:ea typeface="Work Sans"/>
                <a:cs typeface="Work Sans"/>
                <a:sym typeface="Work Sans"/>
              </a:rPr>
            </a:br>
            <a:r>
              <a:rPr lang="sk" sz="1400" b="1" dirty="0">
                <a:solidFill>
                  <a:srgbClr val="89C764"/>
                </a:solidFill>
                <a:latin typeface="Work Sans"/>
                <a:ea typeface="Work Sans"/>
                <a:cs typeface="Work Sans"/>
                <a:sym typeface="Work Sans"/>
              </a:rPr>
              <a:t>28. mája</a:t>
            </a:r>
            <a:r>
              <a:rPr lang="sk" sz="1600" b="1" dirty="0">
                <a:solidFill>
                  <a:srgbClr val="89C764"/>
                </a:solidFill>
                <a:latin typeface="Work Sans"/>
                <a:ea typeface="Work Sans"/>
                <a:cs typeface="Work Sans"/>
                <a:sym typeface="Work Sans"/>
              </a:rPr>
              <a:t> 2026			</a:t>
            </a:r>
            <a:endParaRPr lang="sk-SK" sz="2820" b="1" dirty="0">
              <a:solidFill>
                <a:srgbClr val="89C764"/>
              </a:solidFill>
              <a:latin typeface="Work Sans"/>
              <a:ea typeface="Work Sans"/>
              <a:cs typeface="Work Sans"/>
            </a:endParaRPr>
          </a:p>
        </p:txBody>
      </p:sp>
      <p:pic>
        <p:nvPicPr>
          <p:cNvPr id="56" name="Google Shape;56;p13"/>
          <p:cNvPicPr preferRelativeResize="0">
            <a:picLocks noChangeAspect="1"/>
          </p:cNvPicPr>
          <p:nvPr/>
        </p:nvPicPr>
        <p:blipFill rotWithShape="1">
          <a:blip r:embed="rId4">
            <a:alphaModFix/>
          </a:blip>
          <a:srcRect/>
          <a:stretch/>
        </p:blipFill>
        <p:spPr>
          <a:xfrm>
            <a:off x="3128937" y="2453562"/>
            <a:ext cx="2886125" cy="970911"/>
          </a:xfrm>
          <a:prstGeom prst="rect">
            <a:avLst/>
          </a:prstGeom>
          <a:noFill/>
          <a:ln>
            <a:noFill/>
          </a:ln>
        </p:spPr>
      </p:pic>
      <p:sp>
        <p:nvSpPr>
          <p:cNvPr id="2" name="Google Shape;54;p13">
            <a:extLst>
              <a:ext uri="{FF2B5EF4-FFF2-40B4-BE49-F238E27FC236}">
                <a16:creationId xmlns:a16="http://schemas.microsoft.com/office/drawing/2014/main" id="{98C916AB-22E5-23EC-4A81-0915E2D884E5}"/>
              </a:ext>
            </a:extLst>
          </p:cNvPr>
          <p:cNvSpPr txBox="1">
            <a:spLocks/>
          </p:cNvSpPr>
          <p:nvPr/>
        </p:nvSpPr>
        <p:spPr>
          <a:xfrm>
            <a:off x="449424" y="510940"/>
            <a:ext cx="8556172" cy="148317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buSzPts val="990"/>
            </a:pPr>
            <a:r>
              <a:rPr lang="sk" sz="2000" dirty="0">
                <a:solidFill>
                  <a:schemeClr val="lt1"/>
                </a:solidFill>
                <a:latin typeface="Work Sans"/>
                <a:ea typeface="Work Sans"/>
                <a:cs typeface="Work Sans"/>
                <a:sym typeface="Work Sans"/>
              </a:rPr>
              <a:t>Mestské zastupiteľstvo hlavného mesta SR Bratislavy</a:t>
            </a:r>
            <a:br>
              <a:rPr lang="sk" sz="2000" dirty="0">
                <a:solidFill>
                  <a:schemeClr val="lt1"/>
                </a:solidFill>
                <a:latin typeface="Work Sans"/>
                <a:ea typeface="Work Sans"/>
                <a:cs typeface="Work Sans"/>
                <a:sym typeface="Work Sans"/>
              </a:rPr>
            </a:br>
            <a:r>
              <a:rPr lang="sk" b="1" dirty="0">
                <a:solidFill>
                  <a:schemeClr val="lt1"/>
                </a:solidFill>
                <a:latin typeface="Work Sans"/>
                <a:ea typeface="Work Sans"/>
                <a:cs typeface="Work Sans"/>
                <a:sym typeface="Work Sans"/>
              </a:rPr>
              <a:t>Materiál k protestu prokurátora </a:t>
            </a:r>
            <a:br>
              <a:rPr lang="sk" b="1" dirty="0">
                <a:solidFill>
                  <a:schemeClr val="lt1"/>
                </a:solidFill>
                <a:latin typeface="Work Sans"/>
                <a:ea typeface="Work Sans"/>
                <a:cs typeface="Work Sans"/>
                <a:sym typeface="Work Sans"/>
              </a:rPr>
            </a:br>
            <a:r>
              <a:rPr lang="sk" b="1" dirty="0">
                <a:solidFill>
                  <a:schemeClr val="lt1"/>
                </a:solidFill>
                <a:latin typeface="Work Sans"/>
                <a:ea typeface="Work Sans"/>
                <a:cs typeface="Work Sans"/>
                <a:sym typeface="Work Sans"/>
              </a:rPr>
              <a:t>k VZN č. 3/2025 </a:t>
            </a:r>
            <a:br>
              <a:rPr lang="sk" b="1" dirty="0">
                <a:solidFill>
                  <a:schemeClr val="lt1"/>
                </a:solidFill>
                <a:latin typeface="Work Sans"/>
                <a:ea typeface="Work Sans"/>
                <a:cs typeface="Work Sans"/>
                <a:sym typeface="Work Sans"/>
              </a:rPr>
            </a:br>
            <a:r>
              <a:rPr lang="sk" b="1" dirty="0">
                <a:solidFill>
                  <a:schemeClr val="lt1"/>
                </a:solidFill>
                <a:latin typeface="Work Sans"/>
                <a:ea typeface="Work Sans"/>
                <a:cs typeface="Work Sans"/>
                <a:sym typeface="Work Sans"/>
              </a:rPr>
              <a:t>o dočasnom </a:t>
            </a:r>
            <a:r>
              <a:rPr lang="sk-SK" b="1" dirty="0">
                <a:solidFill>
                  <a:schemeClr val="lt1"/>
                </a:solidFill>
                <a:latin typeface="Work Sans"/>
                <a:ea typeface="Work Sans"/>
                <a:cs typeface="Work Sans"/>
                <a:sym typeface="Work Sans"/>
              </a:rPr>
              <a:t>p</a:t>
            </a:r>
            <a:r>
              <a:rPr lang="sk" b="1" dirty="0">
                <a:solidFill>
                  <a:schemeClr val="lt1"/>
                </a:solidFill>
                <a:latin typeface="Work Sans"/>
                <a:ea typeface="Work Sans"/>
                <a:cs typeface="Work Sans"/>
                <a:sym typeface="Work Sans"/>
              </a:rPr>
              <a:t>arkovaní mot. vozidiel</a:t>
            </a:r>
            <a:endParaRPr lang="sk-SK" sz="2820" b="1" dirty="0">
              <a:solidFill>
                <a:srgbClr val="89C764"/>
              </a:solidFill>
              <a:latin typeface="Work Sans"/>
              <a:ea typeface="Work Sans"/>
              <a:cs typeface="Work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92548"/>
        </a:solidFill>
        <a:effectLst/>
      </p:bgPr>
    </p:bg>
    <p:spTree>
      <p:nvGrpSpPr>
        <p:cNvPr id="1" name="Shape 80">
          <a:extLst>
            <a:ext uri="{FF2B5EF4-FFF2-40B4-BE49-F238E27FC236}">
              <a16:creationId xmlns:a16="http://schemas.microsoft.com/office/drawing/2014/main" id="{8960E427-B8C0-9403-8FB9-4ABA0FE186B2}"/>
            </a:ext>
          </a:extLst>
        </p:cNvPr>
        <p:cNvGrpSpPr/>
        <p:nvPr/>
      </p:nvGrpSpPr>
      <p:grpSpPr>
        <a:xfrm>
          <a:off x="0" y="0"/>
          <a:ext cx="0" cy="0"/>
          <a:chOff x="0" y="0"/>
          <a:chExt cx="0" cy="0"/>
        </a:xfrm>
      </p:grpSpPr>
      <p:sp>
        <p:nvSpPr>
          <p:cNvPr id="81" name="Google Shape;81;p17">
            <a:extLst>
              <a:ext uri="{FF2B5EF4-FFF2-40B4-BE49-F238E27FC236}">
                <a16:creationId xmlns:a16="http://schemas.microsoft.com/office/drawing/2014/main" id="{1C2129B5-81C6-36B6-6827-6AD5A577A0F6}"/>
              </a:ext>
            </a:extLst>
          </p:cNvPr>
          <p:cNvSpPr txBox="1">
            <a:spLocks noGrp="1"/>
          </p:cNvSpPr>
          <p:nvPr>
            <p:ph type="title"/>
          </p:nvPr>
        </p:nvSpPr>
        <p:spPr>
          <a:xfrm>
            <a:off x="99562" y="80575"/>
            <a:ext cx="9044438" cy="572700"/>
          </a:xfrm>
          <a:prstGeom prst="rect">
            <a:avLst/>
          </a:prstGeom>
        </p:spPr>
        <p:txBody>
          <a:bodyPr spcFirstLastPara="1" wrap="square" lIns="91425" tIns="91425" rIns="91425" bIns="91425" anchor="t" anchorCtr="0">
            <a:noAutofit/>
          </a:bodyPr>
          <a:lstStyle/>
          <a:p>
            <a:pPr>
              <a:buSzPts val="990"/>
            </a:pPr>
            <a:r>
              <a:rPr lang="sk">
                <a:solidFill>
                  <a:srgbClr val="89C764"/>
                </a:solidFill>
                <a:latin typeface="Work Sans ExtraBold"/>
                <a:ea typeface="Work Sans ExtraBold"/>
                <a:cs typeface="Work Sans ExtraBold"/>
                <a:sym typeface="Work Sans ExtraBold"/>
              </a:rPr>
              <a:t>Protest prokurátora</a:t>
            </a:r>
            <a:endParaRPr lang="sk" sz="2000">
              <a:solidFill>
                <a:srgbClr val="89C764"/>
              </a:solidFill>
              <a:latin typeface="Work Sans"/>
              <a:ea typeface="Work Sans ExtraBold"/>
              <a:cs typeface="Work Sans ExtraBold"/>
            </a:endParaRPr>
          </a:p>
        </p:txBody>
      </p:sp>
      <p:pic>
        <p:nvPicPr>
          <p:cNvPr id="82" name="Google Shape;82;p17">
            <a:extLst>
              <a:ext uri="{FF2B5EF4-FFF2-40B4-BE49-F238E27FC236}">
                <a16:creationId xmlns:a16="http://schemas.microsoft.com/office/drawing/2014/main" id="{B4B002B0-AAA0-50A2-779E-1A80AADE01D5}"/>
              </a:ext>
            </a:extLst>
          </p:cNvPr>
          <p:cNvPicPr preferRelativeResize="0"/>
          <p:nvPr/>
        </p:nvPicPr>
        <p:blipFill rotWithShape="1">
          <a:blip r:embed="rId3">
            <a:alphaModFix/>
          </a:blip>
          <a:srcRect t="29" b="29"/>
          <a:stretch/>
        </p:blipFill>
        <p:spPr>
          <a:xfrm>
            <a:off x="8594201" y="4658650"/>
            <a:ext cx="275048" cy="235850"/>
          </a:xfrm>
          <a:prstGeom prst="rect">
            <a:avLst/>
          </a:prstGeom>
          <a:noFill/>
          <a:ln>
            <a:noFill/>
          </a:ln>
        </p:spPr>
      </p:pic>
      <p:pic>
        <p:nvPicPr>
          <p:cNvPr id="83" name="Google Shape;83;p17">
            <a:extLst>
              <a:ext uri="{FF2B5EF4-FFF2-40B4-BE49-F238E27FC236}">
                <a16:creationId xmlns:a16="http://schemas.microsoft.com/office/drawing/2014/main" id="{43F8A41D-325E-B46A-99FA-556C8972C778}"/>
              </a:ext>
            </a:extLst>
          </p:cNvPr>
          <p:cNvPicPr preferRelativeResize="0"/>
          <p:nvPr/>
        </p:nvPicPr>
        <p:blipFill>
          <a:blip r:embed="rId4">
            <a:alphaModFix/>
          </a:blip>
          <a:stretch>
            <a:fillRect/>
          </a:stretch>
        </p:blipFill>
        <p:spPr>
          <a:xfrm>
            <a:off x="8363339" y="305320"/>
            <a:ext cx="506550" cy="277725"/>
          </a:xfrm>
          <a:prstGeom prst="rect">
            <a:avLst/>
          </a:prstGeom>
          <a:noFill/>
          <a:ln>
            <a:noFill/>
          </a:ln>
        </p:spPr>
      </p:pic>
      <p:sp>
        <p:nvSpPr>
          <p:cNvPr id="2" name="BlokTextu 3">
            <a:extLst>
              <a:ext uri="{FF2B5EF4-FFF2-40B4-BE49-F238E27FC236}">
                <a16:creationId xmlns:a16="http://schemas.microsoft.com/office/drawing/2014/main" id="{D4602BBF-9E28-DBD6-7F89-18E02E622CCC}"/>
              </a:ext>
            </a:extLst>
          </p:cNvPr>
          <p:cNvSpPr txBox="1"/>
          <p:nvPr/>
        </p:nvSpPr>
        <p:spPr>
          <a:xfrm>
            <a:off x="309381" y="583045"/>
            <a:ext cx="8633728" cy="283154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600"/>
              </a:spcAft>
            </a:pPr>
            <a:r>
              <a:rPr lang="sk-SK" sz="1600" b="1" dirty="0">
                <a:solidFill>
                  <a:schemeClr val="bg1"/>
                </a:solidFill>
              </a:rPr>
              <a:t>Hlavné výhrady prokuratúry</a:t>
            </a:r>
            <a:endParaRPr lang="sk-SK" sz="1600" dirty="0">
              <a:solidFill>
                <a:schemeClr val="bg1"/>
              </a:solidFill>
            </a:endParaRPr>
          </a:p>
          <a:p>
            <a:pPr>
              <a:spcAft>
                <a:spcPts val="600"/>
              </a:spcAft>
              <a:buClr>
                <a:schemeClr val="bg1"/>
              </a:buClr>
            </a:pPr>
            <a:r>
              <a:rPr lang="sk-SK" sz="1600" dirty="0"/>
              <a:t>⚠️</a:t>
            </a:r>
            <a:r>
              <a:rPr lang="sk-SK" sz="1600" b="1" dirty="0">
                <a:solidFill>
                  <a:srgbClr val="FF0000"/>
                </a:solidFill>
              </a:rPr>
              <a:t>Podmienky pre rezidentské karty</a:t>
            </a:r>
            <a:br>
              <a:rPr lang="sk-SK" sz="1600" dirty="0">
                <a:solidFill>
                  <a:schemeClr val="bg1"/>
                </a:solidFill>
              </a:rPr>
            </a:br>
            <a:r>
              <a:rPr lang="sk-SK" sz="1600" dirty="0">
                <a:solidFill>
                  <a:schemeClr val="bg1"/>
                </a:solidFill>
              </a:rPr>
              <a:t>Prokuratúra namieta </a:t>
            </a:r>
            <a:r>
              <a:rPr lang="sk-SK" sz="1600" dirty="0">
                <a:solidFill>
                  <a:srgbClr val="92D050"/>
                </a:solidFill>
              </a:rPr>
              <a:t>väzbu na </a:t>
            </a:r>
            <a:r>
              <a:rPr lang="sk-SK" sz="1600" b="1" dirty="0">
                <a:solidFill>
                  <a:srgbClr val="92D050"/>
                </a:solidFill>
              </a:rPr>
              <a:t>byt</a:t>
            </a:r>
            <a:r>
              <a:rPr lang="sk-SK" sz="1600" dirty="0">
                <a:solidFill>
                  <a:srgbClr val="FFFF00"/>
                </a:solidFill>
              </a:rPr>
              <a:t>, </a:t>
            </a:r>
            <a:r>
              <a:rPr lang="sk-SK" sz="1600" b="1" dirty="0">
                <a:solidFill>
                  <a:srgbClr val="FFFF00"/>
                </a:solidFill>
              </a:rPr>
              <a:t>súhlas vlastníka bytu</a:t>
            </a:r>
            <a:r>
              <a:rPr lang="sk-SK" sz="1600" dirty="0">
                <a:solidFill>
                  <a:srgbClr val="FFFF00"/>
                </a:solidFill>
              </a:rPr>
              <a:t> </a:t>
            </a:r>
            <a:r>
              <a:rPr lang="sk-SK" sz="1600" dirty="0">
                <a:solidFill>
                  <a:schemeClr val="bg1">
                    <a:lumMod val="95000"/>
                  </a:schemeClr>
                </a:solidFill>
              </a:rPr>
              <a:t>a</a:t>
            </a:r>
            <a:r>
              <a:rPr lang="sk-SK" sz="1600" dirty="0">
                <a:solidFill>
                  <a:srgbClr val="FFFF00"/>
                </a:solidFill>
              </a:rPr>
              <a:t> </a:t>
            </a:r>
            <a:r>
              <a:rPr lang="sk-SK" sz="1600" b="1" dirty="0">
                <a:solidFill>
                  <a:srgbClr val="92D050"/>
                </a:solidFill>
              </a:rPr>
              <a:t>vylúčenie apartmánov</a:t>
            </a:r>
            <a:r>
              <a:rPr lang="sk-SK" sz="1600" dirty="0">
                <a:solidFill>
                  <a:srgbClr val="92D050"/>
                </a:solidFill>
              </a:rPr>
              <a:t> </a:t>
            </a:r>
            <a:r>
              <a:rPr lang="sk-SK" sz="1600" dirty="0">
                <a:solidFill>
                  <a:schemeClr val="bg1"/>
                </a:solidFill>
              </a:rPr>
              <a:t>ako údajne nadbytočné a diskriminačné </a:t>
            </a:r>
            <a:r>
              <a:rPr lang="sk-SK" sz="1600">
                <a:solidFill>
                  <a:schemeClr val="bg1"/>
                </a:solidFill>
              </a:rPr>
              <a:t>podmienky.</a:t>
            </a:r>
          </a:p>
          <a:p>
            <a:pPr>
              <a:spcAft>
                <a:spcPts val="600"/>
              </a:spcAft>
              <a:buClr>
                <a:schemeClr val="bg1"/>
              </a:buClr>
            </a:pPr>
            <a:br>
              <a:rPr lang="sk-SK" sz="1600" dirty="0">
                <a:solidFill>
                  <a:schemeClr val="bg1"/>
                </a:solidFill>
              </a:rPr>
            </a:br>
            <a:r>
              <a:rPr lang="sk-SK" sz="1600" u="sng" dirty="0">
                <a:solidFill>
                  <a:schemeClr val="bg1"/>
                </a:solidFill>
              </a:rPr>
              <a:t>Vyjadrenie</a:t>
            </a:r>
            <a:r>
              <a:rPr lang="sk-SK" sz="1600" dirty="0">
                <a:solidFill>
                  <a:schemeClr val="bg1"/>
                </a:solidFill>
              </a:rPr>
              <a:t>:</a:t>
            </a:r>
          </a:p>
          <a:p>
            <a:pPr>
              <a:spcAft>
                <a:spcPts val="600"/>
              </a:spcAft>
              <a:buClr>
                <a:schemeClr val="bg1"/>
              </a:buClr>
            </a:pPr>
            <a:r>
              <a:rPr lang="sk-SK" sz="1600" dirty="0">
                <a:solidFill>
                  <a:schemeClr val="bg1"/>
                </a:solidFill>
              </a:rPr>
              <a:t>c) Súhlas vlastníka bytu chráni vlastnícke právo a bráni tomu, aby parkovacie oprávnenia viazal nájomca na byt bez vedomia a súhlasu majiteľa </a:t>
            </a:r>
            <a:r>
              <a:rPr lang="sk-SK" dirty="0">
                <a:solidFill>
                  <a:schemeClr val="bg1"/>
                </a:solidFill>
              </a:rPr>
              <a:t>alebo aby majiteľ nemohol rozhodovať </a:t>
            </a:r>
            <a:br>
              <a:rPr lang="sk-SK" dirty="0">
                <a:solidFill>
                  <a:schemeClr val="bg1"/>
                </a:solidFill>
              </a:rPr>
            </a:br>
            <a:r>
              <a:rPr lang="sk-SK" dirty="0">
                <a:solidFill>
                  <a:schemeClr val="bg1"/>
                </a:solidFill>
              </a:rPr>
              <a:t>o parkovacom oprávnení v jeho byte bez jeho vedomia </a:t>
            </a:r>
            <a:endParaRPr lang="sk-SK" sz="1600" dirty="0">
              <a:solidFill>
                <a:schemeClr val="bg1"/>
              </a:solidFill>
            </a:endParaRPr>
          </a:p>
          <a:p>
            <a:pPr marL="285750" indent="-285750">
              <a:spcAft>
                <a:spcPts val="600"/>
              </a:spcAft>
              <a:buClr>
                <a:schemeClr val="bg1"/>
              </a:buClr>
              <a:buFont typeface="Arial" panose="020B0604020202020204" pitchFamily="34" charset="0"/>
              <a:buChar char="•"/>
            </a:pPr>
            <a:endParaRPr lang="sk-SK" sz="1600" dirty="0">
              <a:solidFill>
                <a:schemeClr val="bg1"/>
              </a:solidFill>
            </a:endParaRPr>
          </a:p>
        </p:txBody>
      </p:sp>
      <p:sp>
        <p:nvSpPr>
          <p:cNvPr id="3" name="BlokTextu 2">
            <a:extLst>
              <a:ext uri="{FF2B5EF4-FFF2-40B4-BE49-F238E27FC236}">
                <a16:creationId xmlns:a16="http://schemas.microsoft.com/office/drawing/2014/main" id="{1AF3A25A-606C-A4DF-7D3D-1A89E6305974}"/>
              </a:ext>
            </a:extLst>
          </p:cNvPr>
          <p:cNvSpPr txBox="1"/>
          <p:nvPr/>
        </p:nvSpPr>
        <p:spPr>
          <a:xfrm>
            <a:off x="4917232" y="218824"/>
            <a:ext cx="4584440" cy="477054"/>
          </a:xfrm>
          <a:prstGeom prst="rect">
            <a:avLst/>
          </a:prstGeom>
          <a:noFill/>
        </p:spPr>
        <p:txBody>
          <a:bodyPr wrap="square">
            <a:spAutoFit/>
          </a:bodyPr>
          <a:lstStyle/>
          <a:p>
            <a:pPr>
              <a:spcAft>
                <a:spcPts val="600"/>
              </a:spcAft>
              <a:buClr>
                <a:schemeClr val="bg1"/>
              </a:buClr>
            </a:pPr>
            <a:r>
              <a:rPr lang="sk-SK" sz="1000"/>
              <a:t>👉 </a:t>
            </a:r>
            <a:r>
              <a:rPr lang="sk-SK" sz="1000">
                <a:solidFill>
                  <a:srgbClr val="92D050"/>
                </a:solidFill>
              </a:rPr>
              <a:t>Zváži sa zmena pri najbližšej novelizácii VZN</a:t>
            </a:r>
          </a:p>
          <a:p>
            <a:pPr>
              <a:spcAft>
                <a:spcPts val="600"/>
              </a:spcAft>
              <a:buClr>
                <a:schemeClr val="bg1"/>
              </a:buClr>
            </a:pPr>
            <a:r>
              <a:rPr lang="sk-SK" sz="1000">
                <a:solidFill>
                  <a:schemeClr val="bg1"/>
                </a:solidFill>
              </a:rPr>
              <a:t>⚠️ </a:t>
            </a:r>
            <a:r>
              <a:rPr lang="sk-SK" sz="1000">
                <a:solidFill>
                  <a:srgbClr val="FF0000"/>
                </a:solidFill>
              </a:rPr>
              <a:t>Neuvažujeme so zmenou pri najbližšej zmene VZN</a:t>
            </a:r>
          </a:p>
        </p:txBody>
      </p:sp>
    </p:spTree>
    <p:extLst>
      <p:ext uri="{BB962C8B-B14F-4D97-AF65-F5344CB8AC3E}">
        <p14:creationId xmlns:p14="http://schemas.microsoft.com/office/powerpoint/2010/main" val="33070520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92548"/>
        </a:solidFill>
        <a:effectLst/>
      </p:bgPr>
    </p:bg>
    <p:spTree>
      <p:nvGrpSpPr>
        <p:cNvPr id="1" name="Shape 80">
          <a:extLst>
            <a:ext uri="{FF2B5EF4-FFF2-40B4-BE49-F238E27FC236}">
              <a16:creationId xmlns:a16="http://schemas.microsoft.com/office/drawing/2014/main" id="{2CC632D9-79A0-626F-6B01-E29CC870A4F3}"/>
            </a:ext>
          </a:extLst>
        </p:cNvPr>
        <p:cNvGrpSpPr/>
        <p:nvPr/>
      </p:nvGrpSpPr>
      <p:grpSpPr>
        <a:xfrm>
          <a:off x="0" y="0"/>
          <a:ext cx="0" cy="0"/>
          <a:chOff x="0" y="0"/>
          <a:chExt cx="0" cy="0"/>
        </a:xfrm>
      </p:grpSpPr>
      <p:sp>
        <p:nvSpPr>
          <p:cNvPr id="81" name="Google Shape;81;p17">
            <a:extLst>
              <a:ext uri="{FF2B5EF4-FFF2-40B4-BE49-F238E27FC236}">
                <a16:creationId xmlns:a16="http://schemas.microsoft.com/office/drawing/2014/main" id="{E7CDCA0F-3906-56B9-FFDE-7F63A6DE537F}"/>
              </a:ext>
            </a:extLst>
          </p:cNvPr>
          <p:cNvSpPr txBox="1">
            <a:spLocks noGrp="1"/>
          </p:cNvSpPr>
          <p:nvPr>
            <p:ph type="title"/>
          </p:nvPr>
        </p:nvSpPr>
        <p:spPr>
          <a:xfrm>
            <a:off x="99562" y="80575"/>
            <a:ext cx="9044438" cy="572700"/>
          </a:xfrm>
          <a:prstGeom prst="rect">
            <a:avLst/>
          </a:prstGeom>
        </p:spPr>
        <p:txBody>
          <a:bodyPr spcFirstLastPara="1" wrap="square" lIns="91425" tIns="91425" rIns="91425" bIns="91425" anchor="t" anchorCtr="0">
            <a:noAutofit/>
          </a:bodyPr>
          <a:lstStyle/>
          <a:p>
            <a:pPr>
              <a:buSzPts val="990"/>
            </a:pPr>
            <a:r>
              <a:rPr lang="sk">
                <a:solidFill>
                  <a:srgbClr val="89C764"/>
                </a:solidFill>
                <a:latin typeface="Work Sans ExtraBold"/>
                <a:ea typeface="Work Sans ExtraBold"/>
                <a:cs typeface="Work Sans ExtraBold"/>
                <a:sym typeface="Work Sans ExtraBold"/>
              </a:rPr>
              <a:t>Protest prokurátora</a:t>
            </a:r>
            <a:endParaRPr lang="sk" sz="2000">
              <a:solidFill>
                <a:srgbClr val="89C764"/>
              </a:solidFill>
              <a:latin typeface="Work Sans"/>
              <a:ea typeface="Work Sans ExtraBold"/>
              <a:cs typeface="Work Sans ExtraBold"/>
            </a:endParaRPr>
          </a:p>
        </p:txBody>
      </p:sp>
      <p:pic>
        <p:nvPicPr>
          <p:cNvPr id="82" name="Google Shape;82;p17">
            <a:extLst>
              <a:ext uri="{FF2B5EF4-FFF2-40B4-BE49-F238E27FC236}">
                <a16:creationId xmlns:a16="http://schemas.microsoft.com/office/drawing/2014/main" id="{2D47BBA3-32C4-9595-1650-D3F928A97BBD}"/>
              </a:ext>
            </a:extLst>
          </p:cNvPr>
          <p:cNvPicPr preferRelativeResize="0"/>
          <p:nvPr/>
        </p:nvPicPr>
        <p:blipFill rotWithShape="1">
          <a:blip r:embed="rId3">
            <a:alphaModFix/>
          </a:blip>
          <a:srcRect t="29" b="29"/>
          <a:stretch/>
        </p:blipFill>
        <p:spPr>
          <a:xfrm>
            <a:off x="8594201" y="4658650"/>
            <a:ext cx="275048" cy="235850"/>
          </a:xfrm>
          <a:prstGeom prst="rect">
            <a:avLst/>
          </a:prstGeom>
          <a:noFill/>
          <a:ln>
            <a:noFill/>
          </a:ln>
        </p:spPr>
      </p:pic>
      <p:pic>
        <p:nvPicPr>
          <p:cNvPr id="83" name="Google Shape;83;p17">
            <a:extLst>
              <a:ext uri="{FF2B5EF4-FFF2-40B4-BE49-F238E27FC236}">
                <a16:creationId xmlns:a16="http://schemas.microsoft.com/office/drawing/2014/main" id="{DA3CF1D0-7E6A-243A-85DB-D3A8D015198D}"/>
              </a:ext>
            </a:extLst>
          </p:cNvPr>
          <p:cNvPicPr preferRelativeResize="0"/>
          <p:nvPr/>
        </p:nvPicPr>
        <p:blipFill>
          <a:blip r:embed="rId4">
            <a:alphaModFix/>
          </a:blip>
          <a:stretch>
            <a:fillRect/>
          </a:stretch>
        </p:blipFill>
        <p:spPr>
          <a:xfrm>
            <a:off x="8363339" y="305320"/>
            <a:ext cx="506550" cy="277725"/>
          </a:xfrm>
          <a:prstGeom prst="rect">
            <a:avLst/>
          </a:prstGeom>
          <a:noFill/>
          <a:ln>
            <a:noFill/>
          </a:ln>
        </p:spPr>
      </p:pic>
      <p:sp>
        <p:nvSpPr>
          <p:cNvPr id="2" name="BlokTextu 3">
            <a:extLst>
              <a:ext uri="{FF2B5EF4-FFF2-40B4-BE49-F238E27FC236}">
                <a16:creationId xmlns:a16="http://schemas.microsoft.com/office/drawing/2014/main" id="{58862E46-0BA7-23CE-42AF-48A5E3C1667A}"/>
              </a:ext>
            </a:extLst>
          </p:cNvPr>
          <p:cNvSpPr txBox="1"/>
          <p:nvPr/>
        </p:nvSpPr>
        <p:spPr>
          <a:xfrm>
            <a:off x="111329" y="494991"/>
            <a:ext cx="8757920" cy="472437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600"/>
              </a:spcAft>
            </a:pPr>
            <a:r>
              <a:rPr lang="sk-SK" sz="1600" b="1" dirty="0">
                <a:solidFill>
                  <a:schemeClr val="bg1"/>
                </a:solidFill>
              </a:rPr>
              <a:t>Hlavné výhrady prokuratúry</a:t>
            </a:r>
            <a:endParaRPr lang="sk-SK" sz="1600" dirty="0">
              <a:solidFill>
                <a:schemeClr val="bg1"/>
              </a:solidFill>
            </a:endParaRPr>
          </a:p>
          <a:p>
            <a:pPr>
              <a:spcAft>
                <a:spcPts val="600"/>
              </a:spcAft>
              <a:buClr>
                <a:schemeClr val="bg1"/>
              </a:buClr>
            </a:pPr>
            <a:r>
              <a:rPr lang="sk-SK" sz="1600" dirty="0"/>
              <a:t>⚠️</a:t>
            </a:r>
            <a:r>
              <a:rPr lang="sk-SK" sz="1600" b="1" dirty="0">
                <a:solidFill>
                  <a:srgbClr val="FF0000"/>
                </a:solidFill>
              </a:rPr>
              <a:t>Nájom vozidla</a:t>
            </a:r>
            <a:br>
              <a:rPr lang="sk-SK" sz="1600" dirty="0">
                <a:solidFill>
                  <a:schemeClr val="bg1"/>
                </a:solidFill>
              </a:rPr>
            </a:br>
            <a:r>
              <a:rPr lang="sk-SK" sz="1600" dirty="0">
                <a:solidFill>
                  <a:schemeClr val="bg1"/>
                </a:solidFill>
              </a:rPr>
              <a:t>Kritika podmienok (hlavná činnosť prenajímateľa musí byť „</a:t>
            </a:r>
            <a:r>
              <a:rPr lang="sk-SK" sz="1600" dirty="0" err="1">
                <a:solidFill>
                  <a:schemeClr val="bg1"/>
                </a:solidFill>
              </a:rPr>
              <a:t>autopožičovňa</a:t>
            </a:r>
            <a:r>
              <a:rPr lang="sk-SK" sz="1600" dirty="0">
                <a:solidFill>
                  <a:schemeClr val="bg1"/>
                </a:solidFill>
              </a:rPr>
              <a:t>“, trhová cena, poskytovanie verejnosti) → zásah do podnikania a nejasné kritériá.</a:t>
            </a:r>
            <a:br>
              <a:rPr lang="sk-SK" sz="1600" dirty="0">
                <a:solidFill>
                  <a:schemeClr val="bg1"/>
                </a:solidFill>
              </a:rPr>
            </a:br>
            <a:r>
              <a:rPr lang="sk-SK" sz="1600" u="sng" dirty="0">
                <a:solidFill>
                  <a:schemeClr val="bg1"/>
                </a:solidFill>
              </a:rPr>
              <a:t>Vyjadrenie</a:t>
            </a:r>
            <a:r>
              <a:rPr lang="sk-SK" sz="1600" dirty="0">
                <a:solidFill>
                  <a:schemeClr val="bg1"/>
                </a:solidFill>
              </a:rPr>
              <a:t>: Mesto nereguluje podnikanie ani platnosť zmlúv, </a:t>
            </a:r>
            <a:r>
              <a:rPr lang="sk-SK" sz="1600">
                <a:solidFill>
                  <a:schemeClr val="bg1"/>
                </a:solidFill>
              </a:rPr>
              <a:t>iba</a:t>
            </a:r>
            <a:r>
              <a:rPr lang="sk-SK" sz="1600" dirty="0">
                <a:solidFill>
                  <a:schemeClr val="bg1"/>
                </a:solidFill>
              </a:rPr>
              <a:t> overuje, či žiadateľ preukazuje skutočný a hodnoverný vzťah k vozidlu a nejde len o účelovo vytvorený titul na získanie parkovacej karty</a:t>
            </a:r>
            <a:r>
              <a:rPr lang="sk-SK" sz="1600">
                <a:solidFill>
                  <a:schemeClr val="bg1"/>
                </a:solidFill>
              </a:rPr>
              <a:t>; </a:t>
            </a:r>
            <a:r>
              <a:rPr lang="sk-SK">
                <a:solidFill>
                  <a:schemeClr val="bg1"/>
                </a:solidFill>
              </a:rPr>
              <a:t>teda od subjektu s komerčnou službou dlhodobého nájmu vozidiel, registrovanou podľa EÚ štandardov ako SK-NACE kód hlavnej činnosti na ŠÚ SR.</a:t>
            </a:r>
          </a:p>
          <a:p>
            <a:pPr>
              <a:spcAft>
                <a:spcPts val="600"/>
              </a:spcAft>
              <a:buClr>
                <a:schemeClr val="bg1"/>
              </a:buClr>
            </a:pPr>
            <a:r>
              <a:rPr lang="sk-SK" sz="1600" dirty="0"/>
              <a:t>⚠️</a:t>
            </a:r>
            <a:r>
              <a:rPr lang="sk-SK" sz="1600" b="1" dirty="0">
                <a:solidFill>
                  <a:srgbClr val="FF0000"/>
                </a:solidFill>
              </a:rPr>
              <a:t>Limit dĺžky vozidla (5,4 m)</a:t>
            </a:r>
            <a:br>
              <a:rPr lang="sk-SK" sz="1600" dirty="0">
                <a:solidFill>
                  <a:srgbClr val="FF0000"/>
                </a:solidFill>
              </a:rPr>
            </a:br>
            <a:r>
              <a:rPr lang="sk-SK" sz="1600" dirty="0">
                <a:solidFill>
                  <a:schemeClr val="bg1"/>
                </a:solidFill>
              </a:rPr>
              <a:t>Podľa prokuratúry diskriminačné; navrhuje </a:t>
            </a:r>
            <a:r>
              <a:rPr lang="sk-SK" sz="1600">
                <a:solidFill>
                  <a:schemeClr val="bg1"/>
                </a:solidFill>
              </a:rPr>
              <a:t>zrušiť, alebo napr.</a:t>
            </a:r>
            <a:r>
              <a:rPr lang="sk-SK" sz="1600" dirty="0">
                <a:solidFill>
                  <a:schemeClr val="bg1"/>
                </a:solidFill>
              </a:rPr>
              <a:t> vyššiu cenu než vylúčenie.</a:t>
            </a:r>
            <a:br>
              <a:rPr lang="sk-SK" sz="1600" dirty="0">
                <a:solidFill>
                  <a:schemeClr val="bg1"/>
                </a:solidFill>
              </a:rPr>
            </a:br>
            <a:r>
              <a:rPr lang="sk-SK" sz="1600" u="sng" dirty="0">
                <a:solidFill>
                  <a:schemeClr val="bg1"/>
                </a:solidFill>
              </a:rPr>
              <a:t>Vyjadrenie</a:t>
            </a:r>
            <a:r>
              <a:rPr lang="sk-SK" sz="1600" dirty="0">
                <a:solidFill>
                  <a:schemeClr val="bg1"/>
                </a:solidFill>
              </a:rPr>
              <a:t>: Nejde o všeobecný zákaz parkovania, ale o podmienku vydania zvýhodnenej parkovacej karty; limit vychádza z objektívnych technických parametrov parkovacích miest </a:t>
            </a:r>
            <a:r>
              <a:rPr lang="sk-SK" sz="1200">
                <a:solidFill>
                  <a:schemeClr val="bg1"/>
                </a:solidFill>
              </a:rPr>
              <a:t>(normová dĺžka boxu je 5m resp. 5,7m)</a:t>
            </a:r>
            <a:r>
              <a:rPr lang="sk-SK" sz="1600">
                <a:solidFill>
                  <a:schemeClr val="bg1"/>
                </a:solidFill>
              </a:rPr>
              <a:t> </a:t>
            </a:r>
            <a:r>
              <a:rPr lang="sk-SK" sz="1600" dirty="0">
                <a:solidFill>
                  <a:schemeClr val="bg1"/>
                </a:solidFill>
              </a:rPr>
              <a:t>a z potreby chrániť funkčnosť obmedzeného verejného priestoru.</a:t>
            </a:r>
          </a:p>
          <a:p>
            <a:pPr>
              <a:spcAft>
                <a:spcPts val="600"/>
              </a:spcAft>
              <a:buClr>
                <a:schemeClr val="bg1"/>
              </a:buClr>
            </a:pPr>
            <a:r>
              <a:rPr lang="sk-SK" sz="1600" dirty="0"/>
              <a:t>👉</a:t>
            </a:r>
            <a:r>
              <a:rPr lang="sk-SK" sz="1600" b="1" dirty="0">
                <a:solidFill>
                  <a:srgbClr val="92D050"/>
                </a:solidFill>
              </a:rPr>
              <a:t>Zahraničné EČV</a:t>
            </a:r>
            <a:br>
              <a:rPr lang="sk-SK" sz="1600" dirty="0">
                <a:solidFill>
                  <a:srgbClr val="92D050"/>
                </a:solidFill>
              </a:rPr>
            </a:br>
            <a:r>
              <a:rPr lang="sk-SK" sz="1600" dirty="0">
                <a:solidFill>
                  <a:schemeClr val="bg1"/>
                </a:solidFill>
              </a:rPr>
              <a:t>Ustanovenie VZN považuje prokuratúra za nejasné – nie je zrejmé, aké doklady sa vyžadujú</a:t>
            </a:r>
            <a:br>
              <a:rPr lang="sk-SK" sz="1600" dirty="0">
                <a:solidFill>
                  <a:schemeClr val="bg1"/>
                </a:solidFill>
              </a:rPr>
            </a:br>
            <a:r>
              <a:rPr lang="sk-SK" sz="1600" u="sng" dirty="0">
                <a:solidFill>
                  <a:schemeClr val="bg1"/>
                </a:solidFill>
              </a:rPr>
              <a:t>Vyjadrenie</a:t>
            </a:r>
            <a:r>
              <a:rPr lang="sk-SK" sz="1600" dirty="0">
                <a:solidFill>
                  <a:schemeClr val="bg1"/>
                </a:solidFill>
              </a:rPr>
              <a:t>: VZN je formulované všeobecne zámerne, pretože jednotlivé štáty používajú </a:t>
            </a:r>
            <a:br>
              <a:rPr lang="sk-SK" sz="1600">
                <a:solidFill>
                  <a:schemeClr val="bg1"/>
                </a:solidFill>
              </a:rPr>
            </a:br>
            <a:r>
              <a:rPr lang="sk-SK" sz="1600" dirty="0">
                <a:solidFill>
                  <a:schemeClr val="bg1"/>
                </a:solidFill>
              </a:rPr>
              <a:t>odlišné evidenčné režimy; </a:t>
            </a:r>
            <a:r>
              <a:rPr lang="sk-SK">
                <a:solidFill>
                  <a:schemeClr val="bg1"/>
                </a:solidFill>
              </a:rPr>
              <a:t>cieľom nie je vyžadovať vopred definovaný slovenský typ dokladu, </a:t>
            </a:r>
            <a:br>
              <a:rPr lang="sk-SK">
                <a:solidFill>
                  <a:schemeClr val="bg1"/>
                </a:solidFill>
              </a:rPr>
            </a:br>
            <a:r>
              <a:rPr lang="sk-SK">
                <a:solidFill>
                  <a:schemeClr val="bg1"/>
                </a:solidFill>
              </a:rPr>
              <a:t>ale taký doklad, z ktorého možno overiť rozhodujúce údaje o vozidle.</a:t>
            </a:r>
            <a:endParaRPr lang="sk-SK" sz="1600" dirty="0">
              <a:solidFill>
                <a:schemeClr val="bg1"/>
              </a:solidFill>
            </a:endParaRPr>
          </a:p>
        </p:txBody>
      </p:sp>
      <p:sp>
        <p:nvSpPr>
          <p:cNvPr id="3" name="BlokTextu 2">
            <a:extLst>
              <a:ext uri="{FF2B5EF4-FFF2-40B4-BE49-F238E27FC236}">
                <a16:creationId xmlns:a16="http://schemas.microsoft.com/office/drawing/2014/main" id="{17D18003-DDBB-CAB1-D215-B948131A7F6B}"/>
              </a:ext>
            </a:extLst>
          </p:cNvPr>
          <p:cNvSpPr txBox="1"/>
          <p:nvPr/>
        </p:nvSpPr>
        <p:spPr>
          <a:xfrm>
            <a:off x="4917232" y="218824"/>
            <a:ext cx="4584440" cy="477054"/>
          </a:xfrm>
          <a:prstGeom prst="rect">
            <a:avLst/>
          </a:prstGeom>
          <a:noFill/>
        </p:spPr>
        <p:txBody>
          <a:bodyPr wrap="square">
            <a:spAutoFit/>
          </a:bodyPr>
          <a:lstStyle/>
          <a:p>
            <a:pPr>
              <a:spcAft>
                <a:spcPts val="600"/>
              </a:spcAft>
              <a:buClr>
                <a:schemeClr val="bg1"/>
              </a:buClr>
            </a:pPr>
            <a:r>
              <a:rPr lang="sk-SK" sz="1000"/>
              <a:t>👉 </a:t>
            </a:r>
            <a:r>
              <a:rPr lang="sk-SK" sz="1000">
                <a:solidFill>
                  <a:srgbClr val="92D050"/>
                </a:solidFill>
              </a:rPr>
              <a:t>Zváži sa zmena pri najbližšej novelizácii VZN</a:t>
            </a:r>
          </a:p>
          <a:p>
            <a:pPr>
              <a:spcAft>
                <a:spcPts val="600"/>
              </a:spcAft>
              <a:buClr>
                <a:schemeClr val="bg1"/>
              </a:buClr>
            </a:pPr>
            <a:r>
              <a:rPr lang="sk-SK" sz="1000">
                <a:solidFill>
                  <a:schemeClr val="bg1"/>
                </a:solidFill>
              </a:rPr>
              <a:t>⚠️ </a:t>
            </a:r>
            <a:r>
              <a:rPr lang="sk-SK" sz="1000">
                <a:solidFill>
                  <a:srgbClr val="FF0000"/>
                </a:solidFill>
              </a:rPr>
              <a:t>Neuvažujeme so zmenou pri najbližšej zmene VZN</a:t>
            </a:r>
          </a:p>
        </p:txBody>
      </p:sp>
    </p:spTree>
    <p:extLst>
      <p:ext uri="{BB962C8B-B14F-4D97-AF65-F5344CB8AC3E}">
        <p14:creationId xmlns:p14="http://schemas.microsoft.com/office/powerpoint/2010/main" val="4198145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92548"/>
        </a:solidFill>
        <a:effectLst/>
      </p:bgPr>
    </p:bg>
    <p:spTree>
      <p:nvGrpSpPr>
        <p:cNvPr id="1" name="Shape 80">
          <a:extLst>
            <a:ext uri="{FF2B5EF4-FFF2-40B4-BE49-F238E27FC236}">
              <a16:creationId xmlns:a16="http://schemas.microsoft.com/office/drawing/2014/main" id="{EE4E6C1C-948C-53C4-5890-47C9AEAF1612}"/>
            </a:ext>
          </a:extLst>
        </p:cNvPr>
        <p:cNvGrpSpPr/>
        <p:nvPr/>
      </p:nvGrpSpPr>
      <p:grpSpPr>
        <a:xfrm>
          <a:off x="0" y="0"/>
          <a:ext cx="0" cy="0"/>
          <a:chOff x="0" y="0"/>
          <a:chExt cx="0" cy="0"/>
        </a:xfrm>
      </p:grpSpPr>
      <p:sp>
        <p:nvSpPr>
          <p:cNvPr id="81" name="Google Shape;81;p17">
            <a:extLst>
              <a:ext uri="{FF2B5EF4-FFF2-40B4-BE49-F238E27FC236}">
                <a16:creationId xmlns:a16="http://schemas.microsoft.com/office/drawing/2014/main" id="{5ACB379F-0943-7599-FB63-66A0EE483352}"/>
              </a:ext>
            </a:extLst>
          </p:cNvPr>
          <p:cNvSpPr txBox="1">
            <a:spLocks noGrp="1"/>
          </p:cNvSpPr>
          <p:nvPr>
            <p:ph type="title"/>
          </p:nvPr>
        </p:nvSpPr>
        <p:spPr>
          <a:xfrm>
            <a:off x="99562" y="80575"/>
            <a:ext cx="9044438" cy="572700"/>
          </a:xfrm>
          <a:prstGeom prst="rect">
            <a:avLst/>
          </a:prstGeom>
        </p:spPr>
        <p:txBody>
          <a:bodyPr spcFirstLastPara="1" wrap="square" lIns="91425" tIns="91425" rIns="91425" bIns="91425" anchor="t" anchorCtr="0">
            <a:noAutofit/>
          </a:bodyPr>
          <a:lstStyle/>
          <a:p>
            <a:pPr>
              <a:buSzPts val="990"/>
            </a:pPr>
            <a:r>
              <a:rPr lang="sk" sz="2400">
                <a:solidFill>
                  <a:srgbClr val="89C764"/>
                </a:solidFill>
                <a:latin typeface="Work Sans ExtraBold"/>
                <a:ea typeface="Work Sans ExtraBold"/>
                <a:cs typeface="Work Sans ExtraBold"/>
                <a:sym typeface="Work Sans ExtraBold"/>
              </a:rPr>
              <a:t>Odporúčania prokurátora, </a:t>
            </a:r>
            <a:br>
              <a:rPr lang="sk" sz="2400">
                <a:solidFill>
                  <a:srgbClr val="89C764"/>
                </a:solidFill>
                <a:latin typeface="Work Sans ExtraBold"/>
                <a:ea typeface="Work Sans ExtraBold"/>
                <a:cs typeface="Work Sans ExtraBold"/>
                <a:sym typeface="Work Sans ExtraBold"/>
              </a:rPr>
            </a:br>
            <a:r>
              <a:rPr lang="sk" sz="2400">
                <a:solidFill>
                  <a:srgbClr val="89C764"/>
                </a:solidFill>
                <a:latin typeface="Work Sans ExtraBold"/>
                <a:ea typeface="Work Sans ExtraBold"/>
                <a:cs typeface="Work Sans ExtraBold"/>
                <a:sym typeface="Work Sans ExtraBold"/>
              </a:rPr>
              <a:t>nie protest</a:t>
            </a:r>
            <a:endParaRPr lang="sk" sz="2000" dirty="0">
              <a:solidFill>
                <a:srgbClr val="89C764"/>
              </a:solidFill>
              <a:latin typeface="Work Sans"/>
              <a:ea typeface="Work Sans ExtraBold"/>
              <a:cs typeface="Work Sans ExtraBold"/>
            </a:endParaRPr>
          </a:p>
        </p:txBody>
      </p:sp>
      <p:pic>
        <p:nvPicPr>
          <p:cNvPr id="82" name="Google Shape;82;p17">
            <a:extLst>
              <a:ext uri="{FF2B5EF4-FFF2-40B4-BE49-F238E27FC236}">
                <a16:creationId xmlns:a16="http://schemas.microsoft.com/office/drawing/2014/main" id="{B3F800BF-3065-A910-EA91-2F6D418219D0}"/>
              </a:ext>
            </a:extLst>
          </p:cNvPr>
          <p:cNvPicPr preferRelativeResize="0"/>
          <p:nvPr/>
        </p:nvPicPr>
        <p:blipFill rotWithShape="1">
          <a:blip r:embed="rId3">
            <a:alphaModFix/>
          </a:blip>
          <a:srcRect t="29" b="29"/>
          <a:stretch/>
        </p:blipFill>
        <p:spPr>
          <a:xfrm>
            <a:off x="8594201" y="4658650"/>
            <a:ext cx="275048" cy="235850"/>
          </a:xfrm>
          <a:prstGeom prst="rect">
            <a:avLst/>
          </a:prstGeom>
          <a:noFill/>
          <a:ln>
            <a:noFill/>
          </a:ln>
        </p:spPr>
      </p:pic>
      <p:pic>
        <p:nvPicPr>
          <p:cNvPr id="83" name="Google Shape;83;p17">
            <a:extLst>
              <a:ext uri="{FF2B5EF4-FFF2-40B4-BE49-F238E27FC236}">
                <a16:creationId xmlns:a16="http://schemas.microsoft.com/office/drawing/2014/main" id="{8D904CEE-9370-7B0E-FD87-EA94E77C6835}"/>
              </a:ext>
            </a:extLst>
          </p:cNvPr>
          <p:cNvPicPr preferRelativeResize="0"/>
          <p:nvPr/>
        </p:nvPicPr>
        <p:blipFill>
          <a:blip r:embed="rId4">
            <a:alphaModFix/>
          </a:blip>
          <a:stretch>
            <a:fillRect/>
          </a:stretch>
        </p:blipFill>
        <p:spPr>
          <a:xfrm>
            <a:off x="8363339" y="305320"/>
            <a:ext cx="506550" cy="277725"/>
          </a:xfrm>
          <a:prstGeom prst="rect">
            <a:avLst/>
          </a:prstGeom>
          <a:noFill/>
          <a:ln>
            <a:noFill/>
          </a:ln>
        </p:spPr>
      </p:pic>
      <p:sp>
        <p:nvSpPr>
          <p:cNvPr id="3" name="Rectangle 1">
            <a:extLst>
              <a:ext uri="{FF2B5EF4-FFF2-40B4-BE49-F238E27FC236}">
                <a16:creationId xmlns:a16="http://schemas.microsoft.com/office/drawing/2014/main" id="{0399F67A-C5B7-6AB6-AE3C-D660C302D004}"/>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endParaRPr kumimoji="0" lang="sk-SK" altLang="sk-SK" sz="1800" b="0" i="0" u="none" strike="noStrike" cap="none" normalizeH="0" baseline="0">
              <a:ln>
                <a:noFill/>
              </a:ln>
              <a:solidFill>
                <a:schemeClr val="tx1"/>
              </a:solidFill>
              <a:effectLst/>
              <a:latin typeface="Arial" panose="020B0604020202020204" pitchFamily="34" charset="0"/>
            </a:endParaRPr>
          </a:p>
        </p:txBody>
      </p:sp>
      <p:sp>
        <p:nvSpPr>
          <p:cNvPr id="7" name="BlokTextu 3">
            <a:extLst>
              <a:ext uri="{FF2B5EF4-FFF2-40B4-BE49-F238E27FC236}">
                <a16:creationId xmlns:a16="http://schemas.microsoft.com/office/drawing/2014/main" id="{BF7E38FB-99D6-FBFB-8770-C22B41EDA6A3}"/>
              </a:ext>
            </a:extLst>
          </p:cNvPr>
          <p:cNvSpPr txBox="1"/>
          <p:nvPr/>
        </p:nvSpPr>
        <p:spPr>
          <a:xfrm>
            <a:off x="184731" y="583045"/>
            <a:ext cx="8762323" cy="462690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800"/>
              </a:spcAft>
              <a:buClr>
                <a:schemeClr val="bg1"/>
              </a:buClr>
            </a:pPr>
            <a:endParaRPr lang="sk-SK" sz="1600" b="1" dirty="0">
              <a:solidFill>
                <a:schemeClr val="bg1"/>
              </a:solidFill>
            </a:endParaRPr>
          </a:p>
          <a:p>
            <a:pPr>
              <a:spcAft>
                <a:spcPts val="800"/>
              </a:spcAft>
              <a:buClr>
                <a:schemeClr val="bg1"/>
              </a:buClr>
            </a:pPr>
            <a:r>
              <a:rPr lang="sk-SK" sz="1600" b="1" dirty="0">
                <a:solidFill>
                  <a:schemeClr val="bg1"/>
                </a:solidFill>
              </a:rPr>
              <a:t>Odporúčania mimo protestu - v</a:t>
            </a:r>
            <a:r>
              <a:rPr lang="sk-SK" sz="1600" dirty="0">
                <a:solidFill>
                  <a:schemeClr val="bg1"/>
                </a:solidFill>
              </a:rPr>
              <a:t> budúcej novele VZN vieme zohľadniť:</a:t>
            </a:r>
            <a:endParaRPr lang="sk-SK" sz="1600" b="1" dirty="0">
              <a:solidFill>
                <a:schemeClr val="bg1"/>
              </a:solidFill>
            </a:endParaRPr>
          </a:p>
          <a:p>
            <a:pPr>
              <a:spcAft>
                <a:spcPts val="800"/>
              </a:spcAft>
              <a:buClr>
                <a:schemeClr val="bg1"/>
              </a:buClr>
            </a:pPr>
            <a:r>
              <a:rPr lang="sk-SK" sz="1600" dirty="0"/>
              <a:t>👉</a:t>
            </a:r>
            <a:r>
              <a:rPr lang="sk-SK" sz="1600" b="1" dirty="0">
                <a:solidFill>
                  <a:srgbClr val="92D050"/>
                </a:solidFill>
              </a:rPr>
              <a:t>Spresnenie formulácie prepojenia úhrad pri platených parkoviskách na tarifné pásma</a:t>
            </a:r>
            <a:br>
              <a:rPr lang="sk-SK" sz="1600" dirty="0">
                <a:solidFill>
                  <a:srgbClr val="92D050"/>
                </a:solidFill>
              </a:rPr>
            </a:br>
            <a:r>
              <a:rPr lang="sk-SK" sz="1600" dirty="0">
                <a:solidFill>
                  <a:schemeClr val="bg1"/>
                </a:solidFill>
              </a:rPr>
              <a:t>Spresniť znenie, aby bolo jasné, že výška úhrady vyplýva z tarifného pásma VZN a jeho príloh.</a:t>
            </a:r>
            <a:br>
              <a:rPr lang="sk-SK" sz="1600" dirty="0">
                <a:solidFill>
                  <a:schemeClr val="bg1"/>
                </a:solidFill>
              </a:rPr>
            </a:br>
            <a:r>
              <a:rPr lang="sk-SK" sz="1600" u="sng" dirty="0">
                <a:solidFill>
                  <a:schemeClr val="bg1"/>
                </a:solidFill>
              </a:rPr>
              <a:t>Obhajoba</a:t>
            </a:r>
            <a:r>
              <a:rPr lang="sk-SK" sz="1600" dirty="0">
                <a:solidFill>
                  <a:schemeClr val="bg1"/>
                </a:solidFill>
              </a:rPr>
              <a:t>: Ide nanajvýš o legislatívno-technické odporúčanie, nie o dôvod nezákonnosti VZN.</a:t>
            </a:r>
            <a:br>
              <a:rPr lang="sk-SK" sz="1600" dirty="0">
                <a:solidFill>
                  <a:schemeClr val="bg1"/>
                </a:solidFill>
              </a:rPr>
            </a:br>
            <a:r>
              <a:rPr lang="sk-SK" sz="1600" dirty="0">
                <a:solidFill>
                  <a:schemeClr val="bg1"/>
                </a:solidFill>
              </a:rPr>
              <a:t> </a:t>
            </a:r>
          </a:p>
          <a:p>
            <a:pPr>
              <a:spcAft>
                <a:spcPts val="800"/>
              </a:spcAft>
              <a:buClr>
                <a:schemeClr val="bg1"/>
              </a:buClr>
            </a:pPr>
            <a:r>
              <a:rPr lang="sk-SK" sz="1600" dirty="0"/>
              <a:t>👉 </a:t>
            </a:r>
            <a:r>
              <a:rPr lang="sk-SK" sz="1600" b="1" dirty="0">
                <a:solidFill>
                  <a:srgbClr val="92D050"/>
                </a:solidFill>
              </a:rPr>
              <a:t>Doplniť do záhlavia VZN právny základ</a:t>
            </a:r>
            <a:br>
              <a:rPr lang="sk-SK" sz="1600" dirty="0">
                <a:solidFill>
                  <a:srgbClr val="92D050"/>
                </a:solidFill>
              </a:rPr>
            </a:br>
            <a:r>
              <a:rPr lang="sk-SK" sz="1600" dirty="0">
                <a:solidFill>
                  <a:schemeClr val="bg1"/>
                </a:solidFill>
              </a:rPr>
              <a:t>Doplniť právny základ (zákon o obecnom zriadení + štatút), keďže podľa prokuratúry predstavuje regulácia parkovania podľa §6a cestného zákona samosprávnu pôsobnosť obce.</a:t>
            </a:r>
            <a:br>
              <a:rPr lang="sk-SK" sz="1600" dirty="0">
                <a:solidFill>
                  <a:schemeClr val="bg1"/>
                </a:solidFill>
              </a:rPr>
            </a:br>
            <a:r>
              <a:rPr lang="sk-SK" sz="1600" u="sng" dirty="0">
                <a:solidFill>
                  <a:schemeClr val="bg1"/>
                </a:solidFill>
              </a:rPr>
              <a:t>Obhajoba</a:t>
            </a:r>
            <a:r>
              <a:rPr lang="sk-SK" sz="1600" dirty="0">
                <a:solidFill>
                  <a:schemeClr val="bg1"/>
                </a:solidFill>
              </a:rPr>
              <a:t>: Ide len ako možné legislatívno-technické spresnenie do budúcna; aktuálne znenie záhlavia považujeme za právne dostatočné.</a:t>
            </a:r>
          </a:p>
          <a:p>
            <a:endParaRPr lang="sk-SK" sz="1600" dirty="0">
              <a:solidFill>
                <a:srgbClr val="89C764"/>
              </a:solidFill>
            </a:endParaRPr>
          </a:p>
          <a:p>
            <a:r>
              <a:rPr kumimoji="0" lang="sk-SK" sz="2800" b="0" i="0" u="none" strike="noStrike" kern="0" cap="none" spc="0" normalizeH="0" baseline="0" noProof="0" dirty="0">
                <a:ln>
                  <a:noFill/>
                </a:ln>
                <a:solidFill>
                  <a:srgbClr val="89C764"/>
                </a:solidFill>
                <a:effectLst/>
                <a:uLnTx/>
                <a:uFillTx/>
                <a:latin typeface="Work Sans ExtraBold"/>
                <a:ea typeface="Work Sans ExtraBold"/>
                <a:cs typeface="Work Sans ExtraBold"/>
                <a:sym typeface="Work Sans ExtraBold"/>
              </a:rPr>
              <a:t>Uskutočnené kroky</a:t>
            </a:r>
            <a:endParaRPr lang="sk-SK" sz="1600" dirty="0">
              <a:solidFill>
                <a:srgbClr val="89C764"/>
              </a:solidFill>
            </a:endParaRPr>
          </a:p>
          <a:p>
            <a:r>
              <a:rPr lang="sk-SK" sz="1600" dirty="0">
                <a:solidFill>
                  <a:srgbClr val="89C764"/>
                </a:solidFill>
              </a:rPr>
              <a:t>Protest prokurátora musí byť prerokovaný v rozsahu:</a:t>
            </a:r>
          </a:p>
          <a:p>
            <a:pPr algn="ctr"/>
            <a:r>
              <a:rPr lang="sk-SK" sz="1600" b="1" dirty="0">
                <a:solidFill>
                  <a:srgbClr val="89C764"/>
                </a:solidFill>
              </a:rPr>
              <a:t>PPP (05.05.) → Dopravná komisia (05.05.) → MsR (14.05.) → MsZ (28.05.)</a:t>
            </a:r>
          </a:p>
          <a:p>
            <a:pPr algn="ctr"/>
            <a:endParaRPr lang="sk-SK" sz="1600" b="1" dirty="0">
              <a:solidFill>
                <a:srgbClr val="89C764"/>
              </a:solidFill>
            </a:endParaRPr>
          </a:p>
        </p:txBody>
      </p:sp>
      <p:sp>
        <p:nvSpPr>
          <p:cNvPr id="2" name="BlokTextu 1">
            <a:extLst>
              <a:ext uri="{FF2B5EF4-FFF2-40B4-BE49-F238E27FC236}">
                <a16:creationId xmlns:a16="http://schemas.microsoft.com/office/drawing/2014/main" id="{9C5E5566-1ED6-598C-E34A-F3AB10637A64}"/>
              </a:ext>
            </a:extLst>
          </p:cNvPr>
          <p:cNvSpPr txBox="1"/>
          <p:nvPr/>
        </p:nvSpPr>
        <p:spPr>
          <a:xfrm>
            <a:off x="4917232" y="218824"/>
            <a:ext cx="4584440" cy="477054"/>
          </a:xfrm>
          <a:prstGeom prst="rect">
            <a:avLst/>
          </a:prstGeom>
          <a:noFill/>
        </p:spPr>
        <p:txBody>
          <a:bodyPr wrap="square">
            <a:spAutoFit/>
          </a:bodyPr>
          <a:lstStyle/>
          <a:p>
            <a:pPr>
              <a:spcAft>
                <a:spcPts val="600"/>
              </a:spcAft>
              <a:buClr>
                <a:schemeClr val="bg1"/>
              </a:buClr>
            </a:pPr>
            <a:r>
              <a:rPr lang="sk-SK" sz="1000"/>
              <a:t>👉 </a:t>
            </a:r>
            <a:r>
              <a:rPr lang="sk-SK" sz="1000">
                <a:solidFill>
                  <a:srgbClr val="92D050"/>
                </a:solidFill>
              </a:rPr>
              <a:t>Zváži sa zmena pri najbližšej novelizácii VZN</a:t>
            </a:r>
          </a:p>
          <a:p>
            <a:pPr>
              <a:spcAft>
                <a:spcPts val="600"/>
              </a:spcAft>
              <a:buClr>
                <a:schemeClr val="bg1"/>
              </a:buClr>
            </a:pPr>
            <a:r>
              <a:rPr lang="sk-SK" sz="1000">
                <a:solidFill>
                  <a:schemeClr val="bg1"/>
                </a:solidFill>
              </a:rPr>
              <a:t>⚠️ </a:t>
            </a:r>
            <a:r>
              <a:rPr lang="sk-SK" sz="1000">
                <a:solidFill>
                  <a:srgbClr val="FF0000"/>
                </a:solidFill>
              </a:rPr>
              <a:t>Neuvažujeme so zmenou pri najbližšej zmene VZN</a:t>
            </a:r>
          </a:p>
        </p:txBody>
      </p:sp>
    </p:spTree>
    <p:extLst>
      <p:ext uri="{BB962C8B-B14F-4D97-AF65-F5344CB8AC3E}">
        <p14:creationId xmlns:p14="http://schemas.microsoft.com/office/powerpoint/2010/main" val="14375840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92548"/>
        </a:solidFill>
        <a:effectLst/>
      </p:bgPr>
    </p:bg>
    <p:spTree>
      <p:nvGrpSpPr>
        <p:cNvPr id="1" name="Shape 80">
          <a:extLst>
            <a:ext uri="{FF2B5EF4-FFF2-40B4-BE49-F238E27FC236}">
              <a16:creationId xmlns:a16="http://schemas.microsoft.com/office/drawing/2014/main" id="{562BE1EE-1157-ECA6-416C-8A3811FD0CE0}"/>
            </a:ext>
          </a:extLst>
        </p:cNvPr>
        <p:cNvGrpSpPr/>
        <p:nvPr/>
      </p:nvGrpSpPr>
      <p:grpSpPr>
        <a:xfrm>
          <a:off x="0" y="0"/>
          <a:ext cx="0" cy="0"/>
          <a:chOff x="0" y="0"/>
          <a:chExt cx="0" cy="0"/>
        </a:xfrm>
      </p:grpSpPr>
      <p:sp>
        <p:nvSpPr>
          <p:cNvPr id="81" name="Google Shape;81;p17">
            <a:extLst>
              <a:ext uri="{FF2B5EF4-FFF2-40B4-BE49-F238E27FC236}">
                <a16:creationId xmlns:a16="http://schemas.microsoft.com/office/drawing/2014/main" id="{2CD8CA63-1A90-8E31-E7E0-945C81FE7048}"/>
              </a:ext>
            </a:extLst>
          </p:cNvPr>
          <p:cNvSpPr txBox="1">
            <a:spLocks noGrp="1"/>
          </p:cNvSpPr>
          <p:nvPr>
            <p:ph type="title"/>
          </p:nvPr>
        </p:nvSpPr>
        <p:spPr>
          <a:xfrm>
            <a:off x="99562" y="80575"/>
            <a:ext cx="9044438" cy="572700"/>
          </a:xfrm>
          <a:prstGeom prst="rect">
            <a:avLst/>
          </a:prstGeom>
        </p:spPr>
        <p:txBody>
          <a:bodyPr spcFirstLastPara="1" wrap="square" lIns="91425" tIns="91425" rIns="91425" bIns="91425" anchor="t" anchorCtr="0">
            <a:noAutofit/>
          </a:bodyPr>
          <a:lstStyle/>
          <a:p>
            <a:pPr>
              <a:buSzPts val="990"/>
            </a:pPr>
            <a:r>
              <a:rPr lang="sk" sz="2400" dirty="0">
                <a:solidFill>
                  <a:srgbClr val="89C764"/>
                </a:solidFill>
                <a:latin typeface="Work Sans ExtraBold"/>
                <a:ea typeface="Work Sans ExtraBold"/>
                <a:cs typeface="Work Sans ExtraBold"/>
                <a:sym typeface="Work Sans ExtraBold"/>
              </a:rPr>
              <a:t>Návrh uznesenia pre MsZ</a:t>
            </a:r>
            <a:endParaRPr lang="sk" sz="2000" dirty="0">
              <a:solidFill>
                <a:srgbClr val="89C764"/>
              </a:solidFill>
              <a:latin typeface="Work Sans"/>
              <a:ea typeface="Work Sans ExtraBold"/>
              <a:cs typeface="Work Sans ExtraBold"/>
            </a:endParaRPr>
          </a:p>
        </p:txBody>
      </p:sp>
      <p:pic>
        <p:nvPicPr>
          <p:cNvPr id="82" name="Google Shape;82;p17">
            <a:extLst>
              <a:ext uri="{FF2B5EF4-FFF2-40B4-BE49-F238E27FC236}">
                <a16:creationId xmlns:a16="http://schemas.microsoft.com/office/drawing/2014/main" id="{95152D71-42FB-71B8-4FA1-97AD10553C3B}"/>
              </a:ext>
            </a:extLst>
          </p:cNvPr>
          <p:cNvPicPr preferRelativeResize="0"/>
          <p:nvPr/>
        </p:nvPicPr>
        <p:blipFill rotWithShape="1">
          <a:blip r:embed="rId3">
            <a:alphaModFix/>
          </a:blip>
          <a:srcRect t="29" b="29"/>
          <a:stretch/>
        </p:blipFill>
        <p:spPr>
          <a:xfrm>
            <a:off x="8594201" y="4658650"/>
            <a:ext cx="275048" cy="235850"/>
          </a:xfrm>
          <a:prstGeom prst="rect">
            <a:avLst/>
          </a:prstGeom>
          <a:noFill/>
          <a:ln>
            <a:noFill/>
          </a:ln>
        </p:spPr>
      </p:pic>
      <p:pic>
        <p:nvPicPr>
          <p:cNvPr id="83" name="Google Shape;83;p17">
            <a:extLst>
              <a:ext uri="{FF2B5EF4-FFF2-40B4-BE49-F238E27FC236}">
                <a16:creationId xmlns:a16="http://schemas.microsoft.com/office/drawing/2014/main" id="{16A13553-AAB7-3F5B-8F98-85BCD3333CC4}"/>
              </a:ext>
            </a:extLst>
          </p:cNvPr>
          <p:cNvPicPr preferRelativeResize="0"/>
          <p:nvPr/>
        </p:nvPicPr>
        <p:blipFill>
          <a:blip r:embed="rId4">
            <a:alphaModFix/>
          </a:blip>
          <a:stretch>
            <a:fillRect/>
          </a:stretch>
        </p:blipFill>
        <p:spPr>
          <a:xfrm>
            <a:off x="8363339" y="305320"/>
            <a:ext cx="506550" cy="277725"/>
          </a:xfrm>
          <a:prstGeom prst="rect">
            <a:avLst/>
          </a:prstGeom>
          <a:noFill/>
          <a:ln>
            <a:noFill/>
          </a:ln>
        </p:spPr>
      </p:pic>
      <p:sp>
        <p:nvSpPr>
          <p:cNvPr id="3" name="Rectangle 1">
            <a:extLst>
              <a:ext uri="{FF2B5EF4-FFF2-40B4-BE49-F238E27FC236}">
                <a16:creationId xmlns:a16="http://schemas.microsoft.com/office/drawing/2014/main" id="{13ADC11C-3F19-40BD-5C4F-54F774701514}"/>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endParaRPr kumimoji="0" lang="sk-SK" altLang="sk-SK" sz="1800" b="0" i="0" u="none" strike="noStrike" cap="none" normalizeH="0" baseline="0">
              <a:ln>
                <a:noFill/>
              </a:ln>
              <a:solidFill>
                <a:schemeClr val="tx1"/>
              </a:solidFill>
              <a:effectLst/>
              <a:latin typeface="Arial" panose="020B0604020202020204" pitchFamily="34" charset="0"/>
            </a:endParaRPr>
          </a:p>
        </p:txBody>
      </p:sp>
      <p:sp>
        <p:nvSpPr>
          <p:cNvPr id="7" name="BlokTextu 3">
            <a:extLst>
              <a:ext uri="{FF2B5EF4-FFF2-40B4-BE49-F238E27FC236}">
                <a16:creationId xmlns:a16="http://schemas.microsoft.com/office/drawing/2014/main" id="{56EFF1FF-D050-793D-543F-FBE10CE9A590}"/>
              </a:ext>
            </a:extLst>
          </p:cNvPr>
          <p:cNvSpPr txBox="1"/>
          <p:nvPr/>
        </p:nvSpPr>
        <p:spPr>
          <a:xfrm>
            <a:off x="99562" y="878020"/>
            <a:ext cx="8762323" cy="283154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r>
              <a:rPr lang="sk-SK" sz="1800" dirty="0">
                <a:solidFill>
                  <a:schemeClr val="bg1"/>
                </a:solidFill>
              </a:rPr>
              <a:t>Návrh uznesenia pre Mestské zastupiteľstvo hlavného mesta Slovenskej republiky Bratislavy. </a:t>
            </a:r>
          </a:p>
          <a:p>
            <a:pPr algn="just"/>
            <a:r>
              <a:rPr lang="sk-SK" sz="1800" dirty="0">
                <a:solidFill>
                  <a:schemeClr val="bg1"/>
                </a:solidFill>
              </a:rPr>
              <a:t>Prijatím uznesenia dôjde k </a:t>
            </a:r>
            <a:r>
              <a:rPr lang="sk-SK" sz="1800" u="sng" dirty="0">
                <a:solidFill>
                  <a:schemeClr val="bg1"/>
                </a:solidFill>
              </a:rPr>
              <a:t>odmietnutiu protestu</a:t>
            </a:r>
            <a:r>
              <a:rPr lang="sk-SK" sz="1800" dirty="0">
                <a:solidFill>
                  <a:schemeClr val="bg1"/>
                </a:solidFill>
              </a:rPr>
              <a:t>.</a:t>
            </a:r>
          </a:p>
          <a:p>
            <a:pPr algn="just"/>
            <a:endParaRPr lang="sk-SK" sz="1800" dirty="0">
              <a:solidFill>
                <a:schemeClr val="bg1"/>
              </a:solidFill>
            </a:endParaRPr>
          </a:p>
          <a:p>
            <a:pPr algn="just"/>
            <a:r>
              <a:rPr lang="sk-SK" sz="1800" dirty="0">
                <a:solidFill>
                  <a:schemeClr val="bg1"/>
                </a:solidFill>
              </a:rPr>
              <a:t>„</a:t>
            </a:r>
            <a:r>
              <a:rPr lang="sk-SK" sz="1800" i="1" dirty="0">
                <a:solidFill>
                  <a:schemeClr val="bg1"/>
                </a:solidFill>
              </a:rPr>
              <a:t>Mestské zastupiteľstvo hlavného mesta Slovenskej republiky Bratislavy </a:t>
            </a:r>
            <a:br>
              <a:rPr lang="sk-SK" sz="1800" i="1" dirty="0">
                <a:solidFill>
                  <a:schemeClr val="bg1"/>
                </a:solidFill>
              </a:rPr>
            </a:br>
            <a:r>
              <a:rPr lang="sk-SK" sz="1800" i="1" dirty="0">
                <a:solidFill>
                  <a:schemeClr val="bg1"/>
                </a:solidFill>
              </a:rPr>
              <a:t>po prerokovaní materiálu </a:t>
            </a:r>
            <a:r>
              <a:rPr lang="sk-SK" sz="1800" i="1" u="sng" dirty="0">
                <a:solidFill>
                  <a:schemeClr val="bg1"/>
                </a:solidFill>
              </a:rPr>
              <a:t>nevyhovuje</a:t>
            </a:r>
            <a:r>
              <a:rPr lang="sk-SK" sz="1800" i="1" dirty="0">
                <a:solidFill>
                  <a:schemeClr val="bg1"/>
                </a:solidFill>
              </a:rPr>
              <a:t> protestu prokurátora Krajskej prokuratúry </a:t>
            </a:r>
            <a:br>
              <a:rPr lang="sk-SK" sz="1800" i="1" dirty="0">
                <a:solidFill>
                  <a:schemeClr val="bg1"/>
                </a:solidFill>
              </a:rPr>
            </a:br>
            <a:r>
              <a:rPr lang="sk-SK" sz="1800" i="1" dirty="0">
                <a:solidFill>
                  <a:schemeClr val="bg1"/>
                </a:solidFill>
              </a:rPr>
              <a:t>v Bratislave č. </a:t>
            </a:r>
            <a:r>
              <a:rPr lang="sk-SK" sz="1800" i="1" dirty="0" err="1">
                <a:solidFill>
                  <a:schemeClr val="bg1"/>
                </a:solidFill>
              </a:rPr>
              <a:t>Kd</a:t>
            </a:r>
            <a:r>
              <a:rPr lang="sk-SK" sz="1800" i="1" dirty="0">
                <a:solidFill>
                  <a:schemeClr val="bg1"/>
                </a:solidFill>
              </a:rPr>
              <a:t> 608/25/1100-3 zo dňa 27.02.2026 proti vybraným ustanoveniam všeobecne záväzného nariadenia hlavného mesta Slovenskej republiky Bratislavy </a:t>
            </a:r>
            <a:br>
              <a:rPr lang="sk-SK" sz="1800" i="1" dirty="0">
                <a:solidFill>
                  <a:schemeClr val="bg1"/>
                </a:solidFill>
              </a:rPr>
            </a:br>
            <a:r>
              <a:rPr lang="sk-SK" sz="1800" i="1" dirty="0">
                <a:solidFill>
                  <a:schemeClr val="bg1"/>
                </a:solidFill>
              </a:rPr>
              <a:t>č. 3/2025 z 19.06.2025 o dočasnom parkovaní motorových vozidiel.</a:t>
            </a:r>
            <a:r>
              <a:rPr lang="sk-SK" sz="1800" dirty="0">
                <a:solidFill>
                  <a:schemeClr val="bg1"/>
                </a:solidFill>
              </a:rPr>
              <a:t>“</a:t>
            </a:r>
            <a:endParaRPr lang="sk-SK" dirty="0"/>
          </a:p>
          <a:p>
            <a:pPr algn="ctr"/>
            <a:endParaRPr lang="sk-SK" sz="1600" b="1" dirty="0">
              <a:solidFill>
                <a:srgbClr val="89C764"/>
              </a:solidFill>
            </a:endParaRPr>
          </a:p>
        </p:txBody>
      </p:sp>
    </p:spTree>
    <p:extLst>
      <p:ext uri="{BB962C8B-B14F-4D97-AF65-F5344CB8AC3E}">
        <p14:creationId xmlns:p14="http://schemas.microsoft.com/office/powerpoint/2010/main" val="1904929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92548"/>
        </a:solidFill>
        <a:effectLst/>
      </p:bgPr>
    </p:bg>
    <p:spTree>
      <p:nvGrpSpPr>
        <p:cNvPr id="1" name="Shape 80">
          <a:extLst>
            <a:ext uri="{FF2B5EF4-FFF2-40B4-BE49-F238E27FC236}">
              <a16:creationId xmlns:a16="http://schemas.microsoft.com/office/drawing/2014/main" id="{EB892683-3A53-6899-AD1B-E993D1EECA22}"/>
            </a:ext>
          </a:extLst>
        </p:cNvPr>
        <p:cNvGrpSpPr/>
        <p:nvPr/>
      </p:nvGrpSpPr>
      <p:grpSpPr>
        <a:xfrm>
          <a:off x="0" y="0"/>
          <a:ext cx="0" cy="0"/>
          <a:chOff x="0" y="0"/>
          <a:chExt cx="0" cy="0"/>
        </a:xfrm>
      </p:grpSpPr>
      <p:sp>
        <p:nvSpPr>
          <p:cNvPr id="81" name="Google Shape;81;p17">
            <a:extLst>
              <a:ext uri="{FF2B5EF4-FFF2-40B4-BE49-F238E27FC236}">
                <a16:creationId xmlns:a16="http://schemas.microsoft.com/office/drawing/2014/main" id="{E6BEDF6C-1769-695A-F414-A87AF651A017}"/>
              </a:ext>
            </a:extLst>
          </p:cNvPr>
          <p:cNvSpPr txBox="1">
            <a:spLocks noGrp="1"/>
          </p:cNvSpPr>
          <p:nvPr>
            <p:ph type="title"/>
          </p:nvPr>
        </p:nvSpPr>
        <p:spPr>
          <a:xfrm>
            <a:off x="99562" y="80575"/>
            <a:ext cx="9044438" cy="572700"/>
          </a:xfrm>
          <a:prstGeom prst="rect">
            <a:avLst/>
          </a:prstGeom>
        </p:spPr>
        <p:txBody>
          <a:bodyPr spcFirstLastPara="1" wrap="square" lIns="91425" tIns="91425" rIns="91425" bIns="91425" anchor="t" anchorCtr="0">
            <a:noAutofit/>
          </a:bodyPr>
          <a:lstStyle/>
          <a:p>
            <a:pPr>
              <a:buSzPts val="990"/>
            </a:pPr>
            <a:r>
              <a:rPr lang="sk">
                <a:solidFill>
                  <a:srgbClr val="89C764"/>
                </a:solidFill>
                <a:latin typeface="Work Sans ExtraBold"/>
                <a:ea typeface="Work Sans ExtraBold"/>
                <a:cs typeface="Work Sans ExtraBold"/>
                <a:sym typeface="Work Sans ExtraBold"/>
              </a:rPr>
              <a:t>Protest prokurátora</a:t>
            </a:r>
            <a:endParaRPr lang="sk" sz="2000">
              <a:solidFill>
                <a:srgbClr val="89C764"/>
              </a:solidFill>
              <a:latin typeface="Work Sans"/>
              <a:ea typeface="Work Sans ExtraBold"/>
              <a:cs typeface="Work Sans ExtraBold"/>
            </a:endParaRPr>
          </a:p>
        </p:txBody>
      </p:sp>
      <p:pic>
        <p:nvPicPr>
          <p:cNvPr id="82" name="Google Shape;82;p17">
            <a:extLst>
              <a:ext uri="{FF2B5EF4-FFF2-40B4-BE49-F238E27FC236}">
                <a16:creationId xmlns:a16="http://schemas.microsoft.com/office/drawing/2014/main" id="{E003C54A-D30F-3072-B4C7-56AC72FA13D4}"/>
              </a:ext>
            </a:extLst>
          </p:cNvPr>
          <p:cNvPicPr preferRelativeResize="0"/>
          <p:nvPr/>
        </p:nvPicPr>
        <p:blipFill rotWithShape="1">
          <a:blip r:embed="rId3">
            <a:alphaModFix/>
          </a:blip>
          <a:srcRect t="29" b="29"/>
          <a:stretch/>
        </p:blipFill>
        <p:spPr>
          <a:xfrm>
            <a:off x="8594201" y="4658650"/>
            <a:ext cx="275048" cy="235850"/>
          </a:xfrm>
          <a:prstGeom prst="rect">
            <a:avLst/>
          </a:prstGeom>
          <a:noFill/>
          <a:ln>
            <a:noFill/>
          </a:ln>
        </p:spPr>
      </p:pic>
      <p:pic>
        <p:nvPicPr>
          <p:cNvPr id="83" name="Google Shape;83;p17">
            <a:extLst>
              <a:ext uri="{FF2B5EF4-FFF2-40B4-BE49-F238E27FC236}">
                <a16:creationId xmlns:a16="http://schemas.microsoft.com/office/drawing/2014/main" id="{B8E590BF-A38A-B04F-11D8-A546C9984441}"/>
              </a:ext>
            </a:extLst>
          </p:cNvPr>
          <p:cNvPicPr preferRelativeResize="0"/>
          <p:nvPr/>
        </p:nvPicPr>
        <p:blipFill>
          <a:blip r:embed="rId4">
            <a:alphaModFix/>
          </a:blip>
          <a:stretch>
            <a:fillRect/>
          </a:stretch>
        </p:blipFill>
        <p:spPr>
          <a:xfrm>
            <a:off x="8363339" y="305320"/>
            <a:ext cx="506550" cy="277725"/>
          </a:xfrm>
          <a:prstGeom prst="rect">
            <a:avLst/>
          </a:prstGeom>
          <a:noFill/>
          <a:ln>
            <a:noFill/>
          </a:ln>
        </p:spPr>
      </p:pic>
      <p:sp>
        <p:nvSpPr>
          <p:cNvPr id="2" name="BlokTextu 3">
            <a:extLst>
              <a:ext uri="{FF2B5EF4-FFF2-40B4-BE49-F238E27FC236}">
                <a16:creationId xmlns:a16="http://schemas.microsoft.com/office/drawing/2014/main" id="{0BAC5522-0332-9262-9A05-B1E5740CEDB0}"/>
              </a:ext>
            </a:extLst>
          </p:cNvPr>
          <p:cNvSpPr txBox="1"/>
          <p:nvPr/>
        </p:nvSpPr>
        <p:spPr>
          <a:xfrm>
            <a:off x="172541" y="647721"/>
            <a:ext cx="8633728" cy="377026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600"/>
              </a:spcAft>
              <a:buClr>
                <a:schemeClr val="bg1"/>
              </a:buClr>
            </a:pPr>
            <a:r>
              <a:rPr lang="sk-SK" sz="1600" dirty="0">
                <a:solidFill>
                  <a:schemeClr val="bg1"/>
                </a:solidFill>
              </a:rPr>
              <a:t>Protest prokurátora </a:t>
            </a:r>
            <a:r>
              <a:rPr lang="sk-SK" sz="1600" dirty="0">
                <a:solidFill>
                  <a:srgbClr val="92D050"/>
                </a:solidFill>
              </a:rPr>
              <a:t>nepredstavuje</a:t>
            </a:r>
            <a:r>
              <a:rPr lang="sk-SK" sz="1600" dirty="0">
                <a:solidFill>
                  <a:schemeClr val="bg1"/>
                </a:solidFill>
              </a:rPr>
              <a:t> zásah zameraný výlučne na VZN Hlavného mesta SR Bratislavy č. 3/2025 o dočasnom parkovaní motorových vozidiel, ale je </a:t>
            </a:r>
            <a:r>
              <a:rPr lang="sk-SK" sz="1600" dirty="0">
                <a:solidFill>
                  <a:srgbClr val="92D050"/>
                </a:solidFill>
              </a:rPr>
              <a:t>výsledkom celoslovenskej previerky zákonnosti regulácie </a:t>
            </a:r>
            <a:r>
              <a:rPr lang="sk-SK" sz="1600" dirty="0">
                <a:solidFill>
                  <a:schemeClr val="bg1"/>
                </a:solidFill>
              </a:rPr>
              <a:t>parkovania </a:t>
            </a:r>
            <a:r>
              <a:rPr lang="sk-SK" sz="1600" dirty="0">
                <a:solidFill>
                  <a:srgbClr val="89C764"/>
                </a:solidFill>
              </a:rPr>
              <a:t>v obciach s reguláciou parkovania na Slovensku</a:t>
            </a:r>
            <a:r>
              <a:rPr lang="sk-SK" sz="1600" dirty="0">
                <a:solidFill>
                  <a:schemeClr val="bg1"/>
                </a:solidFill>
              </a:rPr>
              <a:t>. </a:t>
            </a:r>
            <a:br>
              <a:rPr lang="sk-SK" sz="1600" dirty="0">
                <a:solidFill>
                  <a:schemeClr val="bg1"/>
                </a:solidFill>
              </a:rPr>
            </a:br>
            <a:br>
              <a:rPr lang="sk-SK" sz="1600" dirty="0">
                <a:solidFill>
                  <a:schemeClr val="bg1"/>
                </a:solidFill>
              </a:rPr>
            </a:br>
            <a:r>
              <a:rPr lang="sk-SK" sz="1600" dirty="0">
                <a:solidFill>
                  <a:schemeClr val="bg1"/>
                </a:solidFill>
              </a:rPr>
              <a:t>V roku 2025 vykonala generálna prokuratúra SR celoslovenskú previerku zákonnosti regulácie parkovania vo vyše stovke miest a obcí, pričom jedným zo záverov tejto previerky bolo </a:t>
            </a:r>
            <a:r>
              <a:rPr lang="sk-SK" sz="1600">
                <a:solidFill>
                  <a:srgbClr val="89C764"/>
                </a:solidFill>
              </a:rPr>
              <a:t>odporúčanie precizovať právnu úpravu ustanovenia § 6a cestného zákona</a:t>
            </a:r>
            <a:r>
              <a:rPr lang="sk-SK" sz="1600" dirty="0">
                <a:solidFill>
                  <a:schemeClr val="bg1"/>
                </a:solidFill>
              </a:rPr>
              <a:t>.</a:t>
            </a:r>
          </a:p>
          <a:p>
            <a:pPr>
              <a:spcAft>
                <a:spcPts val="600"/>
              </a:spcAft>
              <a:buClr>
                <a:schemeClr val="bg1"/>
              </a:buClr>
            </a:pPr>
            <a:endParaRPr lang="sk-SK" sz="1600" dirty="0">
              <a:solidFill>
                <a:schemeClr val="bg1"/>
              </a:solidFill>
            </a:endParaRPr>
          </a:p>
          <a:p>
            <a:pPr>
              <a:spcAft>
                <a:spcPts val="600"/>
              </a:spcAft>
              <a:buClr>
                <a:schemeClr val="bg1"/>
              </a:buClr>
            </a:pPr>
            <a:r>
              <a:rPr lang="sk-SK" sz="1600" dirty="0">
                <a:solidFill>
                  <a:schemeClr val="bg1"/>
                </a:solidFill>
              </a:rPr>
              <a:t>Reakcie samospráv na zistenia prokuratúry neboli jednotné – podstatná časť miest a obcí sa s vecnými dôvodmi protestov nestotožnila, časť ich akceptovala a časť pristúpila len k niektorým formálnym alebo legislatívno-technickým úpravám (Trnava).</a:t>
            </a:r>
          </a:p>
          <a:p>
            <a:pPr>
              <a:spcAft>
                <a:spcPts val="600"/>
              </a:spcAft>
              <a:buClr>
                <a:schemeClr val="bg1"/>
              </a:buClr>
            </a:pPr>
            <a:r>
              <a:rPr lang="sk-SK" sz="1600" dirty="0">
                <a:solidFill>
                  <a:schemeClr val="bg1"/>
                </a:solidFill>
              </a:rPr>
              <a:t>Mestá s rozšírenou reguláciou – ako napr. Košice, Trenčín, Prešov, Nitra, Komárno, Prievidza alebo Dubnica nad Váhom </a:t>
            </a:r>
            <a:r>
              <a:rPr lang="sk-SK" sz="1600" dirty="0">
                <a:solidFill>
                  <a:srgbClr val="FFC000"/>
                </a:solidFill>
              </a:rPr>
              <a:t>protestom nevyhoveli v plnom rozsahu</a:t>
            </a:r>
            <a:r>
              <a:rPr lang="sk-SK" sz="1600" dirty="0">
                <a:solidFill>
                  <a:schemeClr val="bg1"/>
                </a:solidFill>
              </a:rPr>
              <a:t>, mesto Trnava čiastočne.</a:t>
            </a:r>
          </a:p>
        </p:txBody>
      </p:sp>
    </p:spTree>
    <p:extLst>
      <p:ext uri="{BB962C8B-B14F-4D97-AF65-F5344CB8AC3E}">
        <p14:creationId xmlns:p14="http://schemas.microsoft.com/office/powerpoint/2010/main" val="21055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92548"/>
        </a:solidFill>
        <a:effectLst/>
      </p:bgPr>
    </p:bg>
    <p:spTree>
      <p:nvGrpSpPr>
        <p:cNvPr id="1" name="Shape 80">
          <a:extLst>
            <a:ext uri="{FF2B5EF4-FFF2-40B4-BE49-F238E27FC236}">
              <a16:creationId xmlns:a16="http://schemas.microsoft.com/office/drawing/2014/main" id="{EB892683-3A53-6899-AD1B-E993D1EECA22}"/>
            </a:ext>
          </a:extLst>
        </p:cNvPr>
        <p:cNvGrpSpPr/>
        <p:nvPr/>
      </p:nvGrpSpPr>
      <p:grpSpPr>
        <a:xfrm>
          <a:off x="0" y="0"/>
          <a:ext cx="0" cy="0"/>
          <a:chOff x="0" y="0"/>
          <a:chExt cx="0" cy="0"/>
        </a:xfrm>
      </p:grpSpPr>
      <p:sp>
        <p:nvSpPr>
          <p:cNvPr id="81" name="Google Shape;81;p17">
            <a:extLst>
              <a:ext uri="{FF2B5EF4-FFF2-40B4-BE49-F238E27FC236}">
                <a16:creationId xmlns:a16="http://schemas.microsoft.com/office/drawing/2014/main" id="{E6BEDF6C-1769-695A-F414-A87AF651A017}"/>
              </a:ext>
            </a:extLst>
          </p:cNvPr>
          <p:cNvSpPr txBox="1">
            <a:spLocks noGrp="1"/>
          </p:cNvSpPr>
          <p:nvPr>
            <p:ph type="title"/>
          </p:nvPr>
        </p:nvSpPr>
        <p:spPr>
          <a:xfrm>
            <a:off x="99562" y="80575"/>
            <a:ext cx="9044438" cy="572700"/>
          </a:xfrm>
          <a:prstGeom prst="rect">
            <a:avLst/>
          </a:prstGeom>
        </p:spPr>
        <p:txBody>
          <a:bodyPr spcFirstLastPara="1" wrap="square" lIns="91425" tIns="91425" rIns="91425" bIns="91425" anchor="t" anchorCtr="0">
            <a:noAutofit/>
          </a:bodyPr>
          <a:lstStyle/>
          <a:p>
            <a:pPr>
              <a:buSzPts val="990"/>
            </a:pPr>
            <a:r>
              <a:rPr lang="sk">
                <a:solidFill>
                  <a:srgbClr val="89C764"/>
                </a:solidFill>
                <a:latin typeface="Work Sans ExtraBold"/>
                <a:ea typeface="Work Sans ExtraBold"/>
                <a:cs typeface="Work Sans ExtraBold"/>
                <a:sym typeface="Work Sans ExtraBold"/>
              </a:rPr>
              <a:t>Protest prokurátora</a:t>
            </a:r>
            <a:endParaRPr lang="sk" sz="2000">
              <a:solidFill>
                <a:srgbClr val="89C764"/>
              </a:solidFill>
              <a:latin typeface="Work Sans"/>
              <a:ea typeface="Work Sans ExtraBold"/>
              <a:cs typeface="Work Sans ExtraBold"/>
            </a:endParaRPr>
          </a:p>
        </p:txBody>
      </p:sp>
      <p:pic>
        <p:nvPicPr>
          <p:cNvPr id="82" name="Google Shape;82;p17">
            <a:extLst>
              <a:ext uri="{FF2B5EF4-FFF2-40B4-BE49-F238E27FC236}">
                <a16:creationId xmlns:a16="http://schemas.microsoft.com/office/drawing/2014/main" id="{E003C54A-D30F-3072-B4C7-56AC72FA13D4}"/>
              </a:ext>
            </a:extLst>
          </p:cNvPr>
          <p:cNvPicPr preferRelativeResize="0"/>
          <p:nvPr/>
        </p:nvPicPr>
        <p:blipFill rotWithShape="1">
          <a:blip r:embed="rId3">
            <a:alphaModFix/>
          </a:blip>
          <a:srcRect t="29" b="29"/>
          <a:stretch/>
        </p:blipFill>
        <p:spPr>
          <a:xfrm>
            <a:off x="8594201" y="4658650"/>
            <a:ext cx="275048" cy="235850"/>
          </a:xfrm>
          <a:prstGeom prst="rect">
            <a:avLst/>
          </a:prstGeom>
          <a:noFill/>
          <a:ln>
            <a:noFill/>
          </a:ln>
        </p:spPr>
      </p:pic>
      <p:pic>
        <p:nvPicPr>
          <p:cNvPr id="83" name="Google Shape;83;p17">
            <a:extLst>
              <a:ext uri="{FF2B5EF4-FFF2-40B4-BE49-F238E27FC236}">
                <a16:creationId xmlns:a16="http://schemas.microsoft.com/office/drawing/2014/main" id="{B8E590BF-A38A-B04F-11D8-A546C9984441}"/>
              </a:ext>
            </a:extLst>
          </p:cNvPr>
          <p:cNvPicPr preferRelativeResize="0"/>
          <p:nvPr/>
        </p:nvPicPr>
        <p:blipFill>
          <a:blip r:embed="rId4">
            <a:alphaModFix/>
          </a:blip>
          <a:stretch>
            <a:fillRect/>
          </a:stretch>
        </p:blipFill>
        <p:spPr>
          <a:xfrm>
            <a:off x="8363339" y="305320"/>
            <a:ext cx="506550" cy="277725"/>
          </a:xfrm>
          <a:prstGeom prst="rect">
            <a:avLst/>
          </a:prstGeom>
          <a:noFill/>
          <a:ln>
            <a:noFill/>
          </a:ln>
        </p:spPr>
      </p:pic>
      <p:sp>
        <p:nvSpPr>
          <p:cNvPr id="2" name="BlokTextu 3">
            <a:extLst>
              <a:ext uri="{FF2B5EF4-FFF2-40B4-BE49-F238E27FC236}">
                <a16:creationId xmlns:a16="http://schemas.microsoft.com/office/drawing/2014/main" id="{0BAC5522-0332-9262-9A05-B1E5740CEDB0}"/>
              </a:ext>
            </a:extLst>
          </p:cNvPr>
          <p:cNvSpPr txBox="1"/>
          <p:nvPr/>
        </p:nvSpPr>
        <p:spPr>
          <a:xfrm>
            <a:off x="145449" y="583045"/>
            <a:ext cx="8633728" cy="253915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600"/>
              </a:spcAft>
              <a:buClr>
                <a:schemeClr val="bg1"/>
              </a:buClr>
            </a:pPr>
            <a:r>
              <a:rPr lang="sk-SK" sz="1600" u="sng" dirty="0">
                <a:solidFill>
                  <a:schemeClr val="bg1"/>
                </a:solidFill>
              </a:rPr>
              <a:t>Úprava legislatívy</a:t>
            </a:r>
          </a:p>
          <a:p>
            <a:pPr>
              <a:spcAft>
                <a:spcPts val="600"/>
              </a:spcAft>
              <a:buClr>
                <a:schemeClr val="bg1"/>
              </a:buClr>
            </a:pPr>
            <a:endParaRPr lang="sk-SK" sz="1600" dirty="0">
              <a:solidFill>
                <a:schemeClr val="bg1"/>
              </a:solidFill>
            </a:endParaRPr>
          </a:p>
          <a:p>
            <a:pPr>
              <a:spcAft>
                <a:spcPts val="600"/>
              </a:spcAft>
              <a:buClr>
                <a:schemeClr val="bg1"/>
              </a:buClr>
            </a:pPr>
            <a:r>
              <a:rPr lang="sk-SK" sz="1600" dirty="0">
                <a:solidFill>
                  <a:schemeClr val="bg1"/>
                </a:solidFill>
              </a:rPr>
              <a:t>Súčasne sa pripravuje </a:t>
            </a:r>
            <a:r>
              <a:rPr lang="sk-SK" sz="1600" dirty="0">
                <a:solidFill>
                  <a:srgbClr val="92D050"/>
                </a:solidFill>
              </a:rPr>
              <a:t>novelizácia § 6a cestného zákona</a:t>
            </a:r>
            <a:r>
              <a:rPr lang="sk-SK" sz="1600" dirty="0">
                <a:solidFill>
                  <a:schemeClr val="bg1"/>
                </a:solidFill>
              </a:rPr>
              <a:t>, ktorej cieľom je výslovne spresniť zákonný rámec regulácie parkovania a odstrániť podstatnú časť interpretačných pochybností, na ktorých prokuratúra svoje protesty založila. Hlavné mesto preto nepovažuje za dôvodné meniť VZN len na základe sporného právneho názoru prokuratúry v situácii, keď sa paralelne pripravuje legislatívne riešenie na úrovni štátu.</a:t>
            </a:r>
          </a:p>
          <a:p>
            <a:pPr>
              <a:spcAft>
                <a:spcPts val="600"/>
              </a:spcAft>
              <a:buClr>
                <a:schemeClr val="bg1"/>
              </a:buClr>
            </a:pPr>
            <a:r>
              <a:rPr lang="sk-SK" sz="1600" dirty="0">
                <a:solidFill>
                  <a:schemeClr val="bg1"/>
                </a:solidFill>
              </a:rPr>
              <a:t>Vládny návrh zákona, vedený v NR SR ako tlač 1077, postúpil po prvom čítaní do druhého čítania uznesením č. 1362 zo dňa 14.04.2026.</a:t>
            </a:r>
          </a:p>
        </p:txBody>
      </p:sp>
    </p:spTree>
    <p:extLst>
      <p:ext uri="{BB962C8B-B14F-4D97-AF65-F5344CB8AC3E}">
        <p14:creationId xmlns:p14="http://schemas.microsoft.com/office/powerpoint/2010/main" val="3706982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92548"/>
        </a:solidFill>
        <a:effectLst/>
      </p:bgPr>
    </p:bg>
    <p:spTree>
      <p:nvGrpSpPr>
        <p:cNvPr id="1" name="Shape 80">
          <a:extLst>
            <a:ext uri="{FF2B5EF4-FFF2-40B4-BE49-F238E27FC236}">
              <a16:creationId xmlns:a16="http://schemas.microsoft.com/office/drawing/2014/main" id="{F517D89D-90BE-0EBF-F493-5C86C658F52F}"/>
            </a:ext>
          </a:extLst>
        </p:cNvPr>
        <p:cNvGrpSpPr/>
        <p:nvPr/>
      </p:nvGrpSpPr>
      <p:grpSpPr>
        <a:xfrm>
          <a:off x="0" y="0"/>
          <a:ext cx="0" cy="0"/>
          <a:chOff x="0" y="0"/>
          <a:chExt cx="0" cy="0"/>
        </a:xfrm>
      </p:grpSpPr>
      <p:sp>
        <p:nvSpPr>
          <p:cNvPr id="81" name="Google Shape;81;p17">
            <a:extLst>
              <a:ext uri="{FF2B5EF4-FFF2-40B4-BE49-F238E27FC236}">
                <a16:creationId xmlns:a16="http://schemas.microsoft.com/office/drawing/2014/main" id="{3A45AC65-B79A-F491-9267-88870DF04F79}"/>
              </a:ext>
            </a:extLst>
          </p:cNvPr>
          <p:cNvSpPr txBox="1">
            <a:spLocks noGrp="1"/>
          </p:cNvSpPr>
          <p:nvPr>
            <p:ph type="title"/>
          </p:nvPr>
        </p:nvSpPr>
        <p:spPr>
          <a:xfrm>
            <a:off x="99562" y="80575"/>
            <a:ext cx="9044438" cy="572700"/>
          </a:xfrm>
          <a:prstGeom prst="rect">
            <a:avLst/>
          </a:prstGeom>
        </p:spPr>
        <p:txBody>
          <a:bodyPr spcFirstLastPara="1" wrap="square" lIns="91425" tIns="91425" rIns="91425" bIns="91425" anchor="t" anchorCtr="0">
            <a:noAutofit/>
          </a:bodyPr>
          <a:lstStyle/>
          <a:p>
            <a:pPr>
              <a:buSzPts val="990"/>
            </a:pPr>
            <a:r>
              <a:rPr lang="sk">
                <a:solidFill>
                  <a:srgbClr val="89C764"/>
                </a:solidFill>
                <a:latin typeface="Work Sans ExtraBold"/>
                <a:ea typeface="Work Sans ExtraBold"/>
                <a:cs typeface="Work Sans ExtraBold"/>
                <a:sym typeface="Work Sans ExtraBold"/>
              </a:rPr>
              <a:t>Protest prokurátora</a:t>
            </a:r>
            <a:endParaRPr lang="sk" sz="2000">
              <a:solidFill>
                <a:srgbClr val="89C764"/>
              </a:solidFill>
              <a:latin typeface="Work Sans"/>
              <a:ea typeface="Work Sans ExtraBold"/>
              <a:cs typeface="Work Sans ExtraBold"/>
            </a:endParaRPr>
          </a:p>
        </p:txBody>
      </p:sp>
      <p:pic>
        <p:nvPicPr>
          <p:cNvPr id="82" name="Google Shape;82;p17">
            <a:extLst>
              <a:ext uri="{FF2B5EF4-FFF2-40B4-BE49-F238E27FC236}">
                <a16:creationId xmlns:a16="http://schemas.microsoft.com/office/drawing/2014/main" id="{1E1D5260-B221-BD70-CE41-44D4E982D22D}"/>
              </a:ext>
            </a:extLst>
          </p:cNvPr>
          <p:cNvPicPr preferRelativeResize="0"/>
          <p:nvPr/>
        </p:nvPicPr>
        <p:blipFill rotWithShape="1">
          <a:blip r:embed="rId3">
            <a:alphaModFix/>
          </a:blip>
          <a:srcRect t="29" b="29"/>
          <a:stretch/>
        </p:blipFill>
        <p:spPr>
          <a:xfrm>
            <a:off x="8594201" y="4658650"/>
            <a:ext cx="275048" cy="235850"/>
          </a:xfrm>
          <a:prstGeom prst="rect">
            <a:avLst/>
          </a:prstGeom>
          <a:noFill/>
          <a:ln>
            <a:noFill/>
          </a:ln>
        </p:spPr>
      </p:pic>
      <p:pic>
        <p:nvPicPr>
          <p:cNvPr id="83" name="Google Shape;83;p17">
            <a:extLst>
              <a:ext uri="{FF2B5EF4-FFF2-40B4-BE49-F238E27FC236}">
                <a16:creationId xmlns:a16="http://schemas.microsoft.com/office/drawing/2014/main" id="{8F65B3C0-AC51-D2BE-34ED-CEFE61567229}"/>
              </a:ext>
            </a:extLst>
          </p:cNvPr>
          <p:cNvPicPr preferRelativeResize="0"/>
          <p:nvPr/>
        </p:nvPicPr>
        <p:blipFill>
          <a:blip r:embed="rId4">
            <a:alphaModFix/>
          </a:blip>
          <a:stretch>
            <a:fillRect/>
          </a:stretch>
        </p:blipFill>
        <p:spPr>
          <a:xfrm>
            <a:off x="8363339" y="305320"/>
            <a:ext cx="506550" cy="277725"/>
          </a:xfrm>
          <a:prstGeom prst="rect">
            <a:avLst/>
          </a:prstGeom>
          <a:noFill/>
          <a:ln>
            <a:noFill/>
          </a:ln>
        </p:spPr>
      </p:pic>
      <p:sp>
        <p:nvSpPr>
          <p:cNvPr id="2" name="BlokTextu 3">
            <a:extLst>
              <a:ext uri="{FF2B5EF4-FFF2-40B4-BE49-F238E27FC236}">
                <a16:creationId xmlns:a16="http://schemas.microsoft.com/office/drawing/2014/main" id="{4418685E-36BE-5EBF-EF5B-E02732F95FBD}"/>
              </a:ext>
            </a:extLst>
          </p:cNvPr>
          <p:cNvSpPr txBox="1"/>
          <p:nvPr/>
        </p:nvSpPr>
        <p:spPr>
          <a:xfrm>
            <a:off x="255136" y="781235"/>
            <a:ext cx="8633728" cy="310854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spcAft>
                <a:spcPts val="600"/>
              </a:spcAft>
            </a:pPr>
            <a:r>
              <a:rPr lang="sk-SK" sz="1600" dirty="0">
                <a:solidFill>
                  <a:schemeClr val="bg1"/>
                </a:solidFill>
              </a:rPr>
              <a:t>Oddelenie parkovania požiadalo </a:t>
            </a:r>
            <a:r>
              <a:rPr lang="sk-SK" sz="1600" u="sng" dirty="0">
                <a:solidFill>
                  <a:schemeClr val="bg1"/>
                </a:solidFill>
              </a:rPr>
              <a:t>Ministerstvo vnútra SR</a:t>
            </a:r>
            <a:r>
              <a:rPr lang="sk-SK" sz="1600" dirty="0">
                <a:solidFill>
                  <a:schemeClr val="bg1"/>
                </a:solidFill>
              </a:rPr>
              <a:t> a </a:t>
            </a:r>
            <a:r>
              <a:rPr lang="sk-SK" sz="1600" u="sng" dirty="0">
                <a:solidFill>
                  <a:schemeClr val="bg1"/>
                </a:solidFill>
              </a:rPr>
              <a:t>Ministerstvo dopravy SR</a:t>
            </a:r>
            <a:r>
              <a:rPr lang="sk-SK" sz="1600" dirty="0">
                <a:solidFill>
                  <a:schemeClr val="bg1"/>
                </a:solidFill>
              </a:rPr>
              <a:t> </a:t>
            </a:r>
            <a:br>
              <a:rPr lang="sk-SK" sz="1600" dirty="0">
                <a:solidFill>
                  <a:schemeClr val="bg1"/>
                </a:solidFill>
              </a:rPr>
            </a:br>
            <a:r>
              <a:rPr lang="sk-SK" sz="1600" dirty="0">
                <a:solidFill>
                  <a:schemeClr val="bg1"/>
                </a:solidFill>
              </a:rPr>
              <a:t>ako gestorov Cestného zákona a Zákona o cestnej premávke o výkladové stanovisko k rozsahu splnomocnenia podľa § 6a cestného zákona.</a:t>
            </a:r>
          </a:p>
          <a:p>
            <a:pPr>
              <a:spcAft>
                <a:spcPts val="600"/>
              </a:spcAft>
            </a:pPr>
            <a:r>
              <a:rPr lang="sk-SK" sz="1600" dirty="0">
                <a:solidFill>
                  <a:schemeClr val="bg1"/>
                </a:solidFill>
              </a:rPr>
              <a:t>Cieľom bolo získať metodickú oporu k sporným otázkam, ktoré sú predmetom protestu prokurátora, najmä k rozsahu oprávnení obce pri regulácii parkovania, podmienkam vydávania parkovacích kariet a vzťahu parkovacej regulácie k zásade rovnakého zaobchádzania.</a:t>
            </a:r>
          </a:p>
          <a:p>
            <a:pPr>
              <a:spcBef>
                <a:spcPts val="600"/>
              </a:spcBef>
              <a:spcAft>
                <a:spcPts val="600"/>
              </a:spcAft>
            </a:pPr>
            <a:r>
              <a:rPr lang="sk-SK" sz="1600" dirty="0">
                <a:solidFill>
                  <a:schemeClr val="bg1"/>
                </a:solidFill>
              </a:rPr>
              <a:t>MV SR zaslalo odpoveď dňa 07.05.2026. </a:t>
            </a:r>
          </a:p>
          <a:p>
            <a:r>
              <a:rPr lang="sk-SK" sz="1600" dirty="0">
                <a:solidFill>
                  <a:schemeClr val="bg1"/>
                </a:solidFill>
              </a:rPr>
              <a:t>Stanovisko podporuje základnú argumentáciu hlavného mesta voči protestu prokuratúra v tom, že §6a cestného zákona nemožno vykladať iba úzko a formálne.</a:t>
            </a:r>
          </a:p>
          <a:p>
            <a:pPr>
              <a:spcAft>
                <a:spcPts val="600"/>
              </a:spcAft>
              <a:buClr>
                <a:schemeClr val="bg1"/>
              </a:buClr>
            </a:pPr>
            <a:endParaRPr lang="sk-SK" sz="1600" dirty="0">
              <a:solidFill>
                <a:srgbClr val="FF0000"/>
              </a:solidFill>
            </a:endParaRPr>
          </a:p>
        </p:txBody>
      </p:sp>
    </p:spTree>
    <p:extLst>
      <p:ext uri="{BB962C8B-B14F-4D97-AF65-F5344CB8AC3E}">
        <p14:creationId xmlns:p14="http://schemas.microsoft.com/office/powerpoint/2010/main" val="2688660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92548"/>
        </a:solidFill>
        <a:effectLst/>
      </p:bgPr>
    </p:bg>
    <p:spTree>
      <p:nvGrpSpPr>
        <p:cNvPr id="1" name="Shape 80">
          <a:extLst>
            <a:ext uri="{FF2B5EF4-FFF2-40B4-BE49-F238E27FC236}">
              <a16:creationId xmlns:a16="http://schemas.microsoft.com/office/drawing/2014/main" id="{1EF0F35C-D898-5672-5673-4D317572FBA7}"/>
            </a:ext>
          </a:extLst>
        </p:cNvPr>
        <p:cNvGrpSpPr/>
        <p:nvPr/>
      </p:nvGrpSpPr>
      <p:grpSpPr>
        <a:xfrm>
          <a:off x="0" y="0"/>
          <a:ext cx="0" cy="0"/>
          <a:chOff x="0" y="0"/>
          <a:chExt cx="0" cy="0"/>
        </a:xfrm>
      </p:grpSpPr>
      <p:sp>
        <p:nvSpPr>
          <p:cNvPr id="81" name="Google Shape;81;p17">
            <a:extLst>
              <a:ext uri="{FF2B5EF4-FFF2-40B4-BE49-F238E27FC236}">
                <a16:creationId xmlns:a16="http://schemas.microsoft.com/office/drawing/2014/main" id="{7D7B92CB-CDF0-A60B-3CDD-D60174886345}"/>
              </a:ext>
            </a:extLst>
          </p:cNvPr>
          <p:cNvSpPr txBox="1">
            <a:spLocks noGrp="1"/>
          </p:cNvSpPr>
          <p:nvPr>
            <p:ph type="title"/>
          </p:nvPr>
        </p:nvSpPr>
        <p:spPr>
          <a:xfrm>
            <a:off x="99562" y="80575"/>
            <a:ext cx="9044438" cy="572700"/>
          </a:xfrm>
          <a:prstGeom prst="rect">
            <a:avLst/>
          </a:prstGeom>
        </p:spPr>
        <p:txBody>
          <a:bodyPr spcFirstLastPara="1" wrap="square" lIns="91425" tIns="91425" rIns="91425" bIns="91425" anchor="t" anchorCtr="0">
            <a:noAutofit/>
          </a:bodyPr>
          <a:lstStyle/>
          <a:p>
            <a:pPr>
              <a:buSzPts val="990"/>
            </a:pPr>
            <a:r>
              <a:rPr lang="sk">
                <a:solidFill>
                  <a:srgbClr val="89C764"/>
                </a:solidFill>
                <a:latin typeface="Work Sans ExtraBold"/>
                <a:ea typeface="Work Sans ExtraBold"/>
                <a:cs typeface="Work Sans ExtraBold"/>
                <a:sym typeface="Work Sans ExtraBold"/>
              </a:rPr>
              <a:t>Protest prokurátora</a:t>
            </a:r>
            <a:endParaRPr lang="sk" sz="2000">
              <a:solidFill>
                <a:srgbClr val="89C764"/>
              </a:solidFill>
              <a:latin typeface="Work Sans"/>
              <a:ea typeface="Work Sans ExtraBold"/>
              <a:cs typeface="Work Sans ExtraBold"/>
            </a:endParaRPr>
          </a:p>
        </p:txBody>
      </p:sp>
      <p:pic>
        <p:nvPicPr>
          <p:cNvPr id="82" name="Google Shape;82;p17">
            <a:extLst>
              <a:ext uri="{FF2B5EF4-FFF2-40B4-BE49-F238E27FC236}">
                <a16:creationId xmlns:a16="http://schemas.microsoft.com/office/drawing/2014/main" id="{B7175E43-61D0-64F4-BF37-1CD649B5D0A7}"/>
              </a:ext>
            </a:extLst>
          </p:cNvPr>
          <p:cNvPicPr preferRelativeResize="0"/>
          <p:nvPr/>
        </p:nvPicPr>
        <p:blipFill rotWithShape="1">
          <a:blip r:embed="rId3">
            <a:alphaModFix/>
          </a:blip>
          <a:srcRect t="29" b="29"/>
          <a:stretch/>
        </p:blipFill>
        <p:spPr>
          <a:xfrm>
            <a:off x="8594201" y="4658650"/>
            <a:ext cx="275048" cy="235850"/>
          </a:xfrm>
          <a:prstGeom prst="rect">
            <a:avLst/>
          </a:prstGeom>
          <a:noFill/>
          <a:ln>
            <a:noFill/>
          </a:ln>
        </p:spPr>
      </p:pic>
      <p:pic>
        <p:nvPicPr>
          <p:cNvPr id="83" name="Google Shape;83;p17">
            <a:extLst>
              <a:ext uri="{FF2B5EF4-FFF2-40B4-BE49-F238E27FC236}">
                <a16:creationId xmlns:a16="http://schemas.microsoft.com/office/drawing/2014/main" id="{29034512-CCF6-AF03-EB05-EFFA8E637422}"/>
              </a:ext>
            </a:extLst>
          </p:cNvPr>
          <p:cNvPicPr preferRelativeResize="0"/>
          <p:nvPr/>
        </p:nvPicPr>
        <p:blipFill>
          <a:blip r:embed="rId4">
            <a:alphaModFix/>
          </a:blip>
          <a:stretch>
            <a:fillRect/>
          </a:stretch>
        </p:blipFill>
        <p:spPr>
          <a:xfrm>
            <a:off x="8363339" y="305320"/>
            <a:ext cx="506550" cy="277725"/>
          </a:xfrm>
          <a:prstGeom prst="rect">
            <a:avLst/>
          </a:prstGeom>
          <a:noFill/>
          <a:ln>
            <a:noFill/>
          </a:ln>
        </p:spPr>
      </p:pic>
      <p:sp>
        <p:nvSpPr>
          <p:cNvPr id="2" name="BlokTextu 3">
            <a:extLst>
              <a:ext uri="{FF2B5EF4-FFF2-40B4-BE49-F238E27FC236}">
                <a16:creationId xmlns:a16="http://schemas.microsoft.com/office/drawing/2014/main" id="{B4B5C139-F7A5-7F25-7EAE-4D7E712A6B19}"/>
              </a:ext>
            </a:extLst>
          </p:cNvPr>
          <p:cNvSpPr txBox="1"/>
          <p:nvPr/>
        </p:nvSpPr>
        <p:spPr>
          <a:xfrm>
            <a:off x="255136" y="781235"/>
            <a:ext cx="8633728" cy="440120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spcAft>
                <a:spcPts val="600"/>
              </a:spcAft>
            </a:pPr>
            <a:r>
              <a:rPr lang="sk-SK" sz="1600" dirty="0">
                <a:solidFill>
                  <a:schemeClr val="bg1"/>
                </a:solidFill>
              </a:rPr>
              <a:t>Stručné zhrnutie odpovede od </a:t>
            </a:r>
            <a:r>
              <a:rPr lang="sk-SK" sz="1600" u="sng" dirty="0">
                <a:solidFill>
                  <a:schemeClr val="bg1"/>
                </a:solidFill>
              </a:rPr>
              <a:t>Ministerstva vnútra SR</a:t>
            </a:r>
            <a:r>
              <a:rPr lang="sk-SK" sz="1600" dirty="0">
                <a:solidFill>
                  <a:schemeClr val="bg1"/>
                </a:solidFill>
              </a:rPr>
              <a:t> (MV SR) zo dňa 07.05.2026</a:t>
            </a:r>
          </a:p>
          <a:p>
            <a:pPr marL="285750" indent="-285750">
              <a:spcBef>
                <a:spcPts val="600"/>
              </a:spcBef>
              <a:spcAft>
                <a:spcPts val="600"/>
              </a:spcAft>
              <a:buClr>
                <a:schemeClr val="bg1"/>
              </a:buClr>
              <a:buFont typeface="Arial" panose="020B0604020202020204" pitchFamily="34" charset="0"/>
              <a:buChar char="•"/>
            </a:pPr>
            <a:r>
              <a:rPr lang="sk-SK" sz="1600" dirty="0">
                <a:solidFill>
                  <a:schemeClr val="bg1"/>
                </a:solidFill>
              </a:rPr>
              <a:t>MV SR uviedlo, že záväzný výklad právnych predpisov môže v prípade sporu poskytnúť až súd. Zároveň však pri viacerých otázkach uviedlo, že regulačné nástroje, ktoré nie sú v § 6a cestného zákona výslovne vymenované, možno vyvodiť z kontextu právnej úpravy;</a:t>
            </a:r>
          </a:p>
          <a:p>
            <a:pPr marL="285750" indent="-285750">
              <a:spcBef>
                <a:spcPts val="600"/>
              </a:spcBef>
              <a:spcAft>
                <a:spcPts val="600"/>
              </a:spcAft>
              <a:buClr>
                <a:schemeClr val="bg1"/>
              </a:buClr>
              <a:buFont typeface="Arial" panose="020B0604020202020204" pitchFamily="34" charset="0"/>
              <a:buChar char="•"/>
            </a:pPr>
            <a:r>
              <a:rPr lang="sk-SK" sz="1600" dirty="0">
                <a:solidFill>
                  <a:schemeClr val="bg1"/>
                </a:solidFill>
              </a:rPr>
              <a:t>Stanovisko MV SR podporuje výklad, že mesto môže rozdeliť územie na parkovacie zóny, používať parkovacie karty ako formu úhrady, určiť okruh oprávnených žiadateľov, viazať oprávnenie na nehnuteľnosť, obmedziť počet kariet na nehnuteľnosť, zohľadniť trvalé bývanie, určiť technické parametre vozidiel a overovať reálny vzťah žiadateľa k vozidlu.</a:t>
            </a:r>
          </a:p>
          <a:p>
            <a:pPr marL="285750" indent="-285750">
              <a:spcBef>
                <a:spcPts val="600"/>
              </a:spcBef>
              <a:spcAft>
                <a:spcPts val="600"/>
              </a:spcAft>
              <a:buClr>
                <a:schemeClr val="bg1"/>
              </a:buClr>
              <a:buFont typeface="Arial" panose="020B0604020202020204" pitchFamily="34" charset="0"/>
              <a:buChar char="•"/>
            </a:pPr>
            <a:r>
              <a:rPr lang="sk-SK" sz="1600" dirty="0">
                <a:solidFill>
                  <a:schemeClr val="bg1"/>
                </a:solidFill>
              </a:rPr>
              <a:t>Vo vzťahu k antidiskriminačnému zákonu MV SR uviedlo, že táto otázka je mimo jeho pôsobnosti. Zároveň však doplnilo, že aj keby sa regulácia parkovania považovala za službu, štandardné podmienky vydávania rezidentských kariet podľa MV SR </a:t>
            </a:r>
            <a:r>
              <a:rPr lang="sk-SK" sz="1600" u="sng" dirty="0">
                <a:solidFill>
                  <a:schemeClr val="bg1"/>
                </a:solidFill>
              </a:rPr>
              <a:t>nespadajú</a:t>
            </a:r>
            <a:r>
              <a:rPr lang="sk-SK" sz="1600" dirty="0">
                <a:solidFill>
                  <a:schemeClr val="bg1"/>
                </a:solidFill>
              </a:rPr>
              <a:t> </a:t>
            </a:r>
            <a:r>
              <a:rPr lang="sk-SK" sz="1600" u="sng" dirty="0">
                <a:solidFill>
                  <a:schemeClr val="bg1"/>
                </a:solidFill>
              </a:rPr>
              <a:t>pod dôvody zákazu diskriminácie</a:t>
            </a:r>
            <a:r>
              <a:rPr lang="sk-SK" sz="1600" dirty="0">
                <a:solidFill>
                  <a:schemeClr val="bg1"/>
                </a:solidFill>
              </a:rPr>
              <a:t>.</a:t>
            </a:r>
          </a:p>
          <a:p>
            <a:pPr marL="285750" indent="-285750">
              <a:spcBef>
                <a:spcPts val="600"/>
              </a:spcBef>
              <a:spcAft>
                <a:spcPts val="600"/>
              </a:spcAft>
              <a:buClr>
                <a:schemeClr val="bg1"/>
              </a:buClr>
              <a:buFont typeface="Arial" panose="020B0604020202020204" pitchFamily="34" charset="0"/>
              <a:buChar char="•"/>
            </a:pPr>
            <a:r>
              <a:rPr lang="sk-SK" sz="1600" dirty="0">
                <a:solidFill>
                  <a:schemeClr val="bg1"/>
                </a:solidFill>
              </a:rPr>
              <a:t>SNSĽP zvolilo inú argumentáciu – parkovacia politika nie je poskytovanie tovarov a služieb, ale samosprávna regulácia. Obe stanoviská smerujú k rovnakému záveru – </a:t>
            </a:r>
            <a:r>
              <a:rPr lang="sk-SK" sz="1600" u="sng" dirty="0">
                <a:solidFill>
                  <a:schemeClr val="bg1"/>
                </a:solidFill>
              </a:rPr>
              <a:t>nejde</a:t>
            </a:r>
            <a:r>
              <a:rPr lang="sk-SK" sz="1600" dirty="0">
                <a:solidFill>
                  <a:schemeClr val="bg1"/>
                </a:solidFill>
              </a:rPr>
              <a:t> o bežnú diskrimináciu podľa antidiskriminačného zákona.</a:t>
            </a:r>
          </a:p>
        </p:txBody>
      </p:sp>
    </p:spTree>
    <p:extLst>
      <p:ext uri="{BB962C8B-B14F-4D97-AF65-F5344CB8AC3E}">
        <p14:creationId xmlns:p14="http://schemas.microsoft.com/office/powerpoint/2010/main" val="32506025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92548"/>
        </a:solidFill>
        <a:effectLst/>
      </p:bgPr>
    </p:bg>
    <p:spTree>
      <p:nvGrpSpPr>
        <p:cNvPr id="1" name="Shape 80">
          <a:extLst>
            <a:ext uri="{FF2B5EF4-FFF2-40B4-BE49-F238E27FC236}">
              <a16:creationId xmlns:a16="http://schemas.microsoft.com/office/drawing/2014/main" id="{DB307C07-C6DD-23EA-A329-A28E5E61B84F}"/>
            </a:ext>
          </a:extLst>
        </p:cNvPr>
        <p:cNvGrpSpPr/>
        <p:nvPr/>
      </p:nvGrpSpPr>
      <p:grpSpPr>
        <a:xfrm>
          <a:off x="0" y="0"/>
          <a:ext cx="0" cy="0"/>
          <a:chOff x="0" y="0"/>
          <a:chExt cx="0" cy="0"/>
        </a:xfrm>
      </p:grpSpPr>
      <p:sp>
        <p:nvSpPr>
          <p:cNvPr id="81" name="Google Shape;81;p17">
            <a:extLst>
              <a:ext uri="{FF2B5EF4-FFF2-40B4-BE49-F238E27FC236}">
                <a16:creationId xmlns:a16="http://schemas.microsoft.com/office/drawing/2014/main" id="{6FD6B53B-7DD3-09F5-AA77-EE131ECD0A62}"/>
              </a:ext>
            </a:extLst>
          </p:cNvPr>
          <p:cNvSpPr txBox="1">
            <a:spLocks noGrp="1"/>
          </p:cNvSpPr>
          <p:nvPr>
            <p:ph type="title"/>
          </p:nvPr>
        </p:nvSpPr>
        <p:spPr>
          <a:xfrm>
            <a:off x="99562" y="80575"/>
            <a:ext cx="9044438" cy="572700"/>
          </a:xfrm>
          <a:prstGeom prst="rect">
            <a:avLst/>
          </a:prstGeom>
        </p:spPr>
        <p:txBody>
          <a:bodyPr spcFirstLastPara="1" wrap="square" lIns="91425" tIns="91425" rIns="91425" bIns="91425" anchor="t" anchorCtr="0">
            <a:noAutofit/>
          </a:bodyPr>
          <a:lstStyle/>
          <a:p>
            <a:pPr>
              <a:buSzPts val="990"/>
            </a:pPr>
            <a:r>
              <a:rPr lang="sk">
                <a:solidFill>
                  <a:srgbClr val="89C764"/>
                </a:solidFill>
                <a:latin typeface="Work Sans ExtraBold"/>
                <a:ea typeface="Work Sans ExtraBold"/>
                <a:cs typeface="Work Sans ExtraBold"/>
                <a:sym typeface="Work Sans ExtraBold"/>
              </a:rPr>
              <a:t>Protest prokurátora</a:t>
            </a:r>
            <a:endParaRPr lang="sk" sz="2000">
              <a:solidFill>
                <a:srgbClr val="89C764"/>
              </a:solidFill>
              <a:latin typeface="Work Sans"/>
              <a:ea typeface="Work Sans ExtraBold"/>
              <a:cs typeface="Work Sans ExtraBold"/>
            </a:endParaRPr>
          </a:p>
        </p:txBody>
      </p:sp>
      <p:pic>
        <p:nvPicPr>
          <p:cNvPr id="82" name="Google Shape;82;p17">
            <a:extLst>
              <a:ext uri="{FF2B5EF4-FFF2-40B4-BE49-F238E27FC236}">
                <a16:creationId xmlns:a16="http://schemas.microsoft.com/office/drawing/2014/main" id="{0097314D-D8B8-A26E-3ABF-04FCBD39BAFF}"/>
              </a:ext>
            </a:extLst>
          </p:cNvPr>
          <p:cNvPicPr preferRelativeResize="0"/>
          <p:nvPr/>
        </p:nvPicPr>
        <p:blipFill rotWithShape="1">
          <a:blip r:embed="rId3">
            <a:alphaModFix/>
          </a:blip>
          <a:srcRect t="29" b="29"/>
          <a:stretch/>
        </p:blipFill>
        <p:spPr>
          <a:xfrm>
            <a:off x="8594201" y="4658650"/>
            <a:ext cx="275048" cy="235850"/>
          </a:xfrm>
          <a:prstGeom prst="rect">
            <a:avLst/>
          </a:prstGeom>
          <a:noFill/>
          <a:ln>
            <a:noFill/>
          </a:ln>
        </p:spPr>
      </p:pic>
      <p:pic>
        <p:nvPicPr>
          <p:cNvPr id="83" name="Google Shape;83;p17">
            <a:extLst>
              <a:ext uri="{FF2B5EF4-FFF2-40B4-BE49-F238E27FC236}">
                <a16:creationId xmlns:a16="http://schemas.microsoft.com/office/drawing/2014/main" id="{C5864DF6-8254-E563-3AE8-3FD079E68552}"/>
              </a:ext>
            </a:extLst>
          </p:cNvPr>
          <p:cNvPicPr preferRelativeResize="0"/>
          <p:nvPr/>
        </p:nvPicPr>
        <p:blipFill>
          <a:blip r:embed="rId4">
            <a:alphaModFix/>
          </a:blip>
          <a:stretch>
            <a:fillRect/>
          </a:stretch>
        </p:blipFill>
        <p:spPr>
          <a:xfrm>
            <a:off x="8363339" y="305320"/>
            <a:ext cx="506550" cy="277725"/>
          </a:xfrm>
          <a:prstGeom prst="rect">
            <a:avLst/>
          </a:prstGeom>
          <a:noFill/>
          <a:ln>
            <a:noFill/>
          </a:ln>
        </p:spPr>
      </p:pic>
      <p:sp>
        <p:nvSpPr>
          <p:cNvPr id="2" name="BlokTextu 3">
            <a:extLst>
              <a:ext uri="{FF2B5EF4-FFF2-40B4-BE49-F238E27FC236}">
                <a16:creationId xmlns:a16="http://schemas.microsoft.com/office/drawing/2014/main" id="{335E7473-B35B-EA07-E45F-330F712C8A0F}"/>
              </a:ext>
            </a:extLst>
          </p:cNvPr>
          <p:cNvSpPr txBox="1"/>
          <p:nvPr/>
        </p:nvSpPr>
        <p:spPr>
          <a:xfrm>
            <a:off x="255136" y="781235"/>
            <a:ext cx="8633728" cy="413959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spcAft>
                <a:spcPts val="600"/>
              </a:spcAft>
            </a:pPr>
            <a:r>
              <a:rPr lang="sk-SK" sz="1600" dirty="0">
                <a:solidFill>
                  <a:schemeClr val="bg1"/>
                </a:solidFill>
              </a:rPr>
              <a:t>Stručné zhrnutie odpovede od </a:t>
            </a:r>
            <a:r>
              <a:rPr lang="sk-SK" sz="1600" u="sng" dirty="0">
                <a:solidFill>
                  <a:schemeClr val="bg1"/>
                </a:solidFill>
              </a:rPr>
              <a:t>Ministerstva vnútra SR</a:t>
            </a:r>
            <a:r>
              <a:rPr lang="sk-SK" sz="1600" dirty="0">
                <a:solidFill>
                  <a:schemeClr val="bg1"/>
                </a:solidFill>
              </a:rPr>
              <a:t> (MV SR) zo dňa 07.05.2026</a:t>
            </a:r>
          </a:p>
          <a:p>
            <a:pPr marL="285750" indent="-285750">
              <a:spcBef>
                <a:spcPts val="600"/>
              </a:spcBef>
              <a:spcAft>
                <a:spcPts val="600"/>
              </a:spcAft>
              <a:buClr>
                <a:schemeClr val="bg1"/>
              </a:buClr>
              <a:buFont typeface="Arial" panose="020B0604020202020204" pitchFamily="34" charset="0"/>
              <a:buChar char="•"/>
            </a:pPr>
            <a:r>
              <a:rPr lang="sk-SK" sz="1600" dirty="0">
                <a:solidFill>
                  <a:schemeClr val="bg1"/>
                </a:solidFill>
              </a:rPr>
              <a:t>MV SR zároveň výslovne uviedlo, že oprávnenie na vjazd do určitého územia neznamená automaticky nárok na parkovanie v tomto území.</a:t>
            </a:r>
          </a:p>
          <a:p>
            <a:pPr marL="285750" indent="-285750">
              <a:spcBef>
                <a:spcPts val="600"/>
              </a:spcBef>
              <a:spcAft>
                <a:spcPts val="600"/>
              </a:spcAft>
              <a:buClr>
                <a:schemeClr val="bg1"/>
              </a:buClr>
              <a:buFont typeface="Arial" panose="020B0604020202020204" pitchFamily="34" charset="0"/>
              <a:buChar char="•"/>
            </a:pPr>
            <a:r>
              <a:rPr lang="sk-SK" sz="1600" dirty="0">
                <a:solidFill>
                  <a:schemeClr val="bg1"/>
                </a:solidFill>
              </a:rPr>
              <a:t>K </a:t>
            </a:r>
            <a:r>
              <a:rPr lang="sk-SK" sz="1600" dirty="0" err="1">
                <a:solidFill>
                  <a:schemeClr val="bg1"/>
                </a:solidFill>
              </a:rPr>
              <a:t>mikrozónam</a:t>
            </a:r>
            <a:r>
              <a:rPr lang="sk-SK" sz="1600" dirty="0">
                <a:solidFill>
                  <a:schemeClr val="bg1"/>
                </a:solidFill>
              </a:rPr>
              <a:t> MV SR uviedlo, že obmedzenie parkovania pre určité skupiny vozidiel je primárne otázkou </a:t>
            </a:r>
            <a:r>
              <a:rPr lang="sk-SK" sz="1600" u="sng" dirty="0">
                <a:solidFill>
                  <a:schemeClr val="bg1"/>
                </a:solidFill>
              </a:rPr>
              <a:t>dopravného značenia</a:t>
            </a:r>
            <a:r>
              <a:rPr lang="sk-SK" sz="1600" dirty="0">
                <a:solidFill>
                  <a:schemeClr val="bg1"/>
                </a:solidFill>
              </a:rPr>
              <a:t>. To podporuje výklad hlavného mesta, že konkrétny režim parkovania v </a:t>
            </a:r>
            <a:r>
              <a:rPr lang="sk-SK" sz="1600" dirty="0" err="1">
                <a:solidFill>
                  <a:schemeClr val="bg1"/>
                </a:solidFill>
              </a:rPr>
              <a:t>mikrozóne</a:t>
            </a:r>
            <a:r>
              <a:rPr lang="sk-SK" sz="1600" dirty="0">
                <a:solidFill>
                  <a:schemeClr val="bg1"/>
                </a:solidFill>
              </a:rPr>
              <a:t> vykonáva dopravné značenie v teréne, zatiaľ čo VZN vytvára právny a prevádzkový rámec pre vydávanie parkovacích oprávnení.</a:t>
            </a:r>
          </a:p>
          <a:p>
            <a:pPr marL="285750" indent="-285750">
              <a:buClr>
                <a:schemeClr val="bg1"/>
              </a:buClr>
              <a:buFont typeface="Arial" panose="020B0604020202020204" pitchFamily="34" charset="0"/>
              <a:buChar char="•"/>
            </a:pPr>
            <a:r>
              <a:rPr lang="sk-SK" sz="1600" dirty="0">
                <a:solidFill>
                  <a:schemeClr val="bg1"/>
                </a:solidFill>
              </a:rPr>
              <a:t>MV SR potvrdilo, že „dočasné parkovanie“ neznamená konkrétny časový limit; ide najmä </a:t>
            </a:r>
            <a:r>
              <a:rPr lang="sk-SK" sz="1600">
                <a:solidFill>
                  <a:schemeClr val="bg1"/>
                </a:solidFill>
              </a:rPr>
              <a:t>o odlíšenie </a:t>
            </a:r>
            <a:r>
              <a:rPr lang="sk-SK" sz="1600" dirty="0">
                <a:solidFill>
                  <a:schemeClr val="bg1"/>
                </a:solidFill>
              </a:rPr>
              <a:t>oproti trvalému (vyhradenému) parkovaniu pre konkrétnu osobu. Toto potvrdzuje, že základné parametre parkovacej regulácie hlavného mesta sú v súlade s výkladom MV SR ako gestora súvisiacej právnej úpravy.</a:t>
            </a:r>
          </a:p>
          <a:p>
            <a:pPr marL="285750" indent="-285750">
              <a:buClr>
                <a:schemeClr val="bg1"/>
              </a:buClr>
              <a:buFont typeface="Arial" panose="020B0604020202020204" pitchFamily="34" charset="0"/>
              <a:buChar char="•"/>
            </a:pPr>
            <a:endParaRPr lang="sk-SK" sz="1600" dirty="0">
              <a:solidFill>
                <a:schemeClr val="bg1"/>
              </a:solidFill>
            </a:endParaRPr>
          </a:p>
          <a:p>
            <a:pPr>
              <a:spcAft>
                <a:spcPts val="600"/>
              </a:spcAft>
              <a:buClr>
                <a:schemeClr val="bg1"/>
              </a:buClr>
            </a:pPr>
            <a:r>
              <a:rPr lang="sk-SK" sz="1600" dirty="0">
                <a:solidFill>
                  <a:schemeClr val="bg1"/>
                </a:solidFill>
              </a:rPr>
              <a:t>Stanovisko MV SR podporuje výklad hlavného mesta, že § 6a cestného zákona nemožno čítať iba úzko a formálne. Funkčná parkovacia regulácia potrebuje aj praktické nástroje, ktoré umožnia, aby systém reálne chránil rezidentov a nebol ľahko obchádzaný.</a:t>
            </a:r>
          </a:p>
        </p:txBody>
      </p:sp>
    </p:spTree>
    <p:extLst>
      <p:ext uri="{BB962C8B-B14F-4D97-AF65-F5344CB8AC3E}">
        <p14:creationId xmlns:p14="http://schemas.microsoft.com/office/powerpoint/2010/main" val="3701036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92548"/>
        </a:solidFill>
        <a:effectLst/>
      </p:bgPr>
    </p:bg>
    <p:spTree>
      <p:nvGrpSpPr>
        <p:cNvPr id="1" name="Shape 80">
          <a:extLst>
            <a:ext uri="{FF2B5EF4-FFF2-40B4-BE49-F238E27FC236}">
              <a16:creationId xmlns:a16="http://schemas.microsoft.com/office/drawing/2014/main" id="{F517D89D-90BE-0EBF-F493-5C86C658F52F}"/>
            </a:ext>
          </a:extLst>
        </p:cNvPr>
        <p:cNvGrpSpPr/>
        <p:nvPr/>
      </p:nvGrpSpPr>
      <p:grpSpPr>
        <a:xfrm>
          <a:off x="0" y="0"/>
          <a:ext cx="0" cy="0"/>
          <a:chOff x="0" y="0"/>
          <a:chExt cx="0" cy="0"/>
        </a:xfrm>
      </p:grpSpPr>
      <p:sp>
        <p:nvSpPr>
          <p:cNvPr id="81" name="Google Shape;81;p17">
            <a:extLst>
              <a:ext uri="{FF2B5EF4-FFF2-40B4-BE49-F238E27FC236}">
                <a16:creationId xmlns:a16="http://schemas.microsoft.com/office/drawing/2014/main" id="{3A45AC65-B79A-F491-9267-88870DF04F79}"/>
              </a:ext>
            </a:extLst>
          </p:cNvPr>
          <p:cNvSpPr txBox="1">
            <a:spLocks noGrp="1"/>
          </p:cNvSpPr>
          <p:nvPr>
            <p:ph type="title"/>
          </p:nvPr>
        </p:nvSpPr>
        <p:spPr>
          <a:xfrm>
            <a:off x="99562" y="80575"/>
            <a:ext cx="9044438" cy="572700"/>
          </a:xfrm>
          <a:prstGeom prst="rect">
            <a:avLst/>
          </a:prstGeom>
        </p:spPr>
        <p:txBody>
          <a:bodyPr spcFirstLastPara="1" wrap="square" lIns="91425" tIns="91425" rIns="91425" bIns="91425" anchor="t" anchorCtr="0">
            <a:noAutofit/>
          </a:bodyPr>
          <a:lstStyle/>
          <a:p>
            <a:pPr>
              <a:buSzPts val="990"/>
            </a:pPr>
            <a:r>
              <a:rPr lang="sk">
                <a:solidFill>
                  <a:srgbClr val="89C764"/>
                </a:solidFill>
                <a:latin typeface="Work Sans ExtraBold"/>
                <a:ea typeface="Work Sans ExtraBold"/>
                <a:cs typeface="Work Sans ExtraBold"/>
                <a:sym typeface="Work Sans ExtraBold"/>
              </a:rPr>
              <a:t>Protest prokurátora</a:t>
            </a:r>
            <a:endParaRPr lang="sk" sz="2000">
              <a:solidFill>
                <a:srgbClr val="89C764"/>
              </a:solidFill>
              <a:latin typeface="Work Sans"/>
              <a:ea typeface="Work Sans ExtraBold"/>
              <a:cs typeface="Work Sans ExtraBold"/>
            </a:endParaRPr>
          </a:p>
        </p:txBody>
      </p:sp>
      <p:pic>
        <p:nvPicPr>
          <p:cNvPr id="82" name="Google Shape;82;p17">
            <a:extLst>
              <a:ext uri="{FF2B5EF4-FFF2-40B4-BE49-F238E27FC236}">
                <a16:creationId xmlns:a16="http://schemas.microsoft.com/office/drawing/2014/main" id="{1E1D5260-B221-BD70-CE41-44D4E982D22D}"/>
              </a:ext>
            </a:extLst>
          </p:cNvPr>
          <p:cNvPicPr preferRelativeResize="0"/>
          <p:nvPr/>
        </p:nvPicPr>
        <p:blipFill rotWithShape="1">
          <a:blip r:embed="rId3">
            <a:alphaModFix/>
          </a:blip>
          <a:srcRect t="29" b="29"/>
          <a:stretch/>
        </p:blipFill>
        <p:spPr>
          <a:xfrm>
            <a:off x="8594201" y="4658650"/>
            <a:ext cx="275048" cy="235850"/>
          </a:xfrm>
          <a:prstGeom prst="rect">
            <a:avLst/>
          </a:prstGeom>
          <a:noFill/>
          <a:ln>
            <a:noFill/>
          </a:ln>
        </p:spPr>
      </p:pic>
      <p:pic>
        <p:nvPicPr>
          <p:cNvPr id="83" name="Google Shape;83;p17">
            <a:extLst>
              <a:ext uri="{FF2B5EF4-FFF2-40B4-BE49-F238E27FC236}">
                <a16:creationId xmlns:a16="http://schemas.microsoft.com/office/drawing/2014/main" id="{8F65B3C0-AC51-D2BE-34ED-CEFE61567229}"/>
              </a:ext>
            </a:extLst>
          </p:cNvPr>
          <p:cNvPicPr preferRelativeResize="0"/>
          <p:nvPr/>
        </p:nvPicPr>
        <p:blipFill>
          <a:blip r:embed="rId4">
            <a:alphaModFix/>
          </a:blip>
          <a:stretch>
            <a:fillRect/>
          </a:stretch>
        </p:blipFill>
        <p:spPr>
          <a:xfrm>
            <a:off x="8363339" y="305320"/>
            <a:ext cx="506550" cy="277725"/>
          </a:xfrm>
          <a:prstGeom prst="rect">
            <a:avLst/>
          </a:prstGeom>
          <a:noFill/>
          <a:ln>
            <a:noFill/>
          </a:ln>
        </p:spPr>
      </p:pic>
      <p:sp>
        <p:nvSpPr>
          <p:cNvPr id="2" name="BlokTextu 3">
            <a:extLst>
              <a:ext uri="{FF2B5EF4-FFF2-40B4-BE49-F238E27FC236}">
                <a16:creationId xmlns:a16="http://schemas.microsoft.com/office/drawing/2014/main" id="{4418685E-36BE-5EBF-EF5B-E02732F95FBD}"/>
              </a:ext>
            </a:extLst>
          </p:cNvPr>
          <p:cNvSpPr txBox="1"/>
          <p:nvPr/>
        </p:nvSpPr>
        <p:spPr>
          <a:xfrm>
            <a:off x="255136" y="781235"/>
            <a:ext cx="8633728" cy="130805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600"/>
              </a:spcAft>
              <a:buClr>
                <a:schemeClr val="bg1"/>
              </a:buClr>
            </a:pPr>
            <a:r>
              <a:rPr lang="sk-SK" sz="1600" u="sng">
                <a:solidFill>
                  <a:schemeClr val="bg1"/>
                </a:solidFill>
              </a:rPr>
              <a:t>Vysvetlivky použitých symbolov ku jednotlivým bodom</a:t>
            </a:r>
            <a:r>
              <a:rPr lang="sk-SK" sz="1600">
                <a:solidFill>
                  <a:schemeClr val="bg1"/>
                </a:solidFill>
              </a:rPr>
              <a:t>:</a:t>
            </a:r>
          </a:p>
          <a:p>
            <a:pPr>
              <a:spcAft>
                <a:spcPts val="600"/>
              </a:spcAft>
              <a:buClr>
                <a:schemeClr val="bg1"/>
              </a:buClr>
            </a:pPr>
            <a:r>
              <a:rPr lang="sk-SK" sz="1600"/>
              <a:t>👉 </a:t>
            </a:r>
            <a:r>
              <a:rPr lang="sk-SK" sz="1600">
                <a:solidFill>
                  <a:srgbClr val="92D050"/>
                </a:solidFill>
              </a:rPr>
              <a:t>Zváži sa zmena pri najbližšej novelizácii VZN</a:t>
            </a:r>
          </a:p>
          <a:p>
            <a:pPr>
              <a:spcAft>
                <a:spcPts val="600"/>
              </a:spcAft>
              <a:buClr>
                <a:schemeClr val="bg1"/>
              </a:buClr>
            </a:pPr>
            <a:r>
              <a:rPr lang="sk-SK" sz="1600">
                <a:solidFill>
                  <a:schemeClr val="bg1"/>
                </a:solidFill>
              </a:rPr>
              <a:t>⚠️ </a:t>
            </a:r>
            <a:r>
              <a:rPr lang="sk-SK" sz="1600">
                <a:solidFill>
                  <a:srgbClr val="FF0000"/>
                </a:solidFill>
              </a:rPr>
              <a:t>Neuvažujeme so zmenou pri najbližšej zmene VZN</a:t>
            </a:r>
          </a:p>
          <a:p>
            <a:pPr>
              <a:spcAft>
                <a:spcPts val="600"/>
              </a:spcAft>
              <a:buClr>
                <a:schemeClr val="bg1"/>
              </a:buClr>
            </a:pPr>
            <a:endParaRPr lang="sk-SK" sz="1600">
              <a:solidFill>
                <a:srgbClr val="FF0000"/>
              </a:solidFill>
            </a:endParaRPr>
          </a:p>
        </p:txBody>
      </p:sp>
    </p:spTree>
    <p:extLst>
      <p:ext uri="{BB962C8B-B14F-4D97-AF65-F5344CB8AC3E}">
        <p14:creationId xmlns:p14="http://schemas.microsoft.com/office/powerpoint/2010/main" val="23680125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92548"/>
        </a:solidFill>
        <a:effectLst/>
      </p:bgPr>
    </p:bg>
    <p:spTree>
      <p:nvGrpSpPr>
        <p:cNvPr id="1" name="Shape 80">
          <a:extLst>
            <a:ext uri="{FF2B5EF4-FFF2-40B4-BE49-F238E27FC236}">
              <a16:creationId xmlns:a16="http://schemas.microsoft.com/office/drawing/2014/main" id="{7CDD3B90-93BE-3991-DEA7-BB46CBAEA1CE}"/>
            </a:ext>
          </a:extLst>
        </p:cNvPr>
        <p:cNvGrpSpPr/>
        <p:nvPr/>
      </p:nvGrpSpPr>
      <p:grpSpPr>
        <a:xfrm>
          <a:off x="0" y="0"/>
          <a:ext cx="0" cy="0"/>
          <a:chOff x="0" y="0"/>
          <a:chExt cx="0" cy="0"/>
        </a:xfrm>
      </p:grpSpPr>
      <p:sp>
        <p:nvSpPr>
          <p:cNvPr id="81" name="Google Shape;81;p17">
            <a:extLst>
              <a:ext uri="{FF2B5EF4-FFF2-40B4-BE49-F238E27FC236}">
                <a16:creationId xmlns:a16="http://schemas.microsoft.com/office/drawing/2014/main" id="{590B11EC-3C9A-5D9E-D8EE-2271A49C1209}"/>
              </a:ext>
            </a:extLst>
          </p:cNvPr>
          <p:cNvSpPr txBox="1">
            <a:spLocks noGrp="1"/>
          </p:cNvSpPr>
          <p:nvPr>
            <p:ph type="title"/>
          </p:nvPr>
        </p:nvSpPr>
        <p:spPr>
          <a:xfrm>
            <a:off x="99562" y="80575"/>
            <a:ext cx="9044438" cy="572700"/>
          </a:xfrm>
          <a:prstGeom prst="rect">
            <a:avLst/>
          </a:prstGeom>
        </p:spPr>
        <p:txBody>
          <a:bodyPr spcFirstLastPara="1" wrap="square" lIns="91425" tIns="91425" rIns="91425" bIns="91425" anchor="t" anchorCtr="0">
            <a:noAutofit/>
          </a:bodyPr>
          <a:lstStyle/>
          <a:p>
            <a:pPr>
              <a:buSzPts val="990"/>
            </a:pPr>
            <a:r>
              <a:rPr lang="sk">
                <a:solidFill>
                  <a:srgbClr val="89C764"/>
                </a:solidFill>
                <a:latin typeface="Work Sans ExtraBold"/>
                <a:ea typeface="Work Sans ExtraBold"/>
                <a:cs typeface="Work Sans ExtraBold"/>
                <a:sym typeface="Work Sans ExtraBold"/>
              </a:rPr>
              <a:t>Protest prokurátora</a:t>
            </a:r>
            <a:endParaRPr lang="sk" sz="2000">
              <a:solidFill>
                <a:srgbClr val="89C764"/>
              </a:solidFill>
              <a:latin typeface="Work Sans"/>
              <a:ea typeface="Work Sans ExtraBold"/>
              <a:cs typeface="Work Sans ExtraBold"/>
            </a:endParaRPr>
          </a:p>
        </p:txBody>
      </p:sp>
      <p:pic>
        <p:nvPicPr>
          <p:cNvPr id="82" name="Google Shape;82;p17">
            <a:extLst>
              <a:ext uri="{FF2B5EF4-FFF2-40B4-BE49-F238E27FC236}">
                <a16:creationId xmlns:a16="http://schemas.microsoft.com/office/drawing/2014/main" id="{C8D19D64-7E34-F735-FDD1-4E19184DBB6F}"/>
              </a:ext>
            </a:extLst>
          </p:cNvPr>
          <p:cNvPicPr preferRelativeResize="0"/>
          <p:nvPr/>
        </p:nvPicPr>
        <p:blipFill rotWithShape="1">
          <a:blip r:embed="rId3">
            <a:alphaModFix/>
          </a:blip>
          <a:srcRect t="29" b="29"/>
          <a:stretch/>
        </p:blipFill>
        <p:spPr>
          <a:xfrm>
            <a:off x="8594201" y="4658650"/>
            <a:ext cx="275048" cy="235850"/>
          </a:xfrm>
          <a:prstGeom prst="rect">
            <a:avLst/>
          </a:prstGeom>
          <a:noFill/>
          <a:ln>
            <a:noFill/>
          </a:ln>
        </p:spPr>
      </p:pic>
      <p:pic>
        <p:nvPicPr>
          <p:cNvPr id="83" name="Google Shape;83;p17">
            <a:extLst>
              <a:ext uri="{FF2B5EF4-FFF2-40B4-BE49-F238E27FC236}">
                <a16:creationId xmlns:a16="http://schemas.microsoft.com/office/drawing/2014/main" id="{AD91B0FF-F5E1-C2BA-0A82-8BECC0B75A6D}"/>
              </a:ext>
            </a:extLst>
          </p:cNvPr>
          <p:cNvPicPr preferRelativeResize="0"/>
          <p:nvPr/>
        </p:nvPicPr>
        <p:blipFill>
          <a:blip r:embed="rId4">
            <a:alphaModFix/>
          </a:blip>
          <a:stretch>
            <a:fillRect/>
          </a:stretch>
        </p:blipFill>
        <p:spPr>
          <a:xfrm>
            <a:off x="8363339" y="305320"/>
            <a:ext cx="506550" cy="277725"/>
          </a:xfrm>
          <a:prstGeom prst="rect">
            <a:avLst/>
          </a:prstGeom>
          <a:noFill/>
          <a:ln>
            <a:noFill/>
          </a:ln>
        </p:spPr>
      </p:pic>
      <p:sp>
        <p:nvSpPr>
          <p:cNvPr id="2" name="BlokTextu 3">
            <a:extLst>
              <a:ext uri="{FF2B5EF4-FFF2-40B4-BE49-F238E27FC236}">
                <a16:creationId xmlns:a16="http://schemas.microsoft.com/office/drawing/2014/main" id="{E8F22E69-64F2-22CA-278C-59FF0BA3B0A2}"/>
              </a:ext>
            </a:extLst>
          </p:cNvPr>
          <p:cNvSpPr txBox="1"/>
          <p:nvPr/>
        </p:nvSpPr>
        <p:spPr>
          <a:xfrm>
            <a:off x="309381" y="583045"/>
            <a:ext cx="8633728" cy="418576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600"/>
              </a:spcAft>
            </a:pPr>
            <a:r>
              <a:rPr lang="sk-SK" sz="1600" b="1" dirty="0">
                <a:solidFill>
                  <a:schemeClr val="bg1"/>
                </a:solidFill>
              </a:rPr>
              <a:t>Hlavné výhrady prokuratúry</a:t>
            </a:r>
            <a:endParaRPr lang="sk-SK" sz="1600" dirty="0">
              <a:solidFill>
                <a:schemeClr val="bg1"/>
              </a:solidFill>
            </a:endParaRPr>
          </a:p>
          <a:p>
            <a:pPr>
              <a:spcAft>
                <a:spcPts val="600"/>
              </a:spcAft>
              <a:buClr>
                <a:schemeClr val="bg1"/>
              </a:buClr>
            </a:pPr>
            <a:r>
              <a:rPr lang="sk-SK" sz="1600" dirty="0"/>
              <a:t>👉</a:t>
            </a:r>
            <a:r>
              <a:rPr lang="sk-SK" sz="1600" b="1" dirty="0">
                <a:solidFill>
                  <a:srgbClr val="92D050"/>
                </a:solidFill>
              </a:rPr>
              <a:t>„Blízka osoba“ </a:t>
            </a:r>
            <a:r>
              <a:rPr lang="sk-SK" sz="1200" b="1">
                <a:solidFill>
                  <a:srgbClr val="92D050"/>
                </a:solidFill>
              </a:rPr>
              <a:t>(v občianskom zákonníku)</a:t>
            </a:r>
            <a:r>
              <a:rPr lang="sk-SK" sz="1600" b="1">
                <a:solidFill>
                  <a:srgbClr val="92D050"/>
                </a:solidFill>
              </a:rPr>
              <a:t> vs</a:t>
            </a:r>
            <a:r>
              <a:rPr lang="sk-SK" sz="1600" b="1" dirty="0">
                <a:solidFill>
                  <a:srgbClr val="92D050"/>
                </a:solidFill>
              </a:rPr>
              <a:t>. „blízky príbuzenský vzťah“</a:t>
            </a:r>
            <a:r>
              <a:rPr lang="sk-SK" sz="1600" b="1">
                <a:solidFill>
                  <a:srgbClr val="92D050"/>
                </a:solidFill>
              </a:rPr>
              <a:t> </a:t>
            </a:r>
            <a:r>
              <a:rPr lang="sk-SK" sz="1200" b="1">
                <a:solidFill>
                  <a:srgbClr val="92D050"/>
                </a:solidFill>
              </a:rPr>
              <a:t>(vo VZN 3/2025)</a:t>
            </a:r>
            <a:br>
              <a:rPr lang="sk-SK" sz="1600" dirty="0">
                <a:solidFill>
                  <a:schemeClr val="bg1"/>
                </a:solidFill>
              </a:rPr>
            </a:br>
            <a:r>
              <a:rPr lang="sk-SK" sz="1600" dirty="0">
                <a:solidFill>
                  <a:schemeClr val="bg1"/>
                </a:solidFill>
              </a:rPr>
              <a:t>Prokuratúra tvrdí, že VZN neoprávnene zužuje okruh oprávnených osôb oproti Občianskemu zákonníku (OZ). </a:t>
            </a:r>
            <a:br>
              <a:rPr lang="sk-SK" sz="1600" dirty="0">
                <a:solidFill>
                  <a:schemeClr val="bg1"/>
                </a:solidFill>
              </a:rPr>
            </a:br>
            <a:r>
              <a:rPr lang="sk-SK" sz="1600" u="sng" dirty="0">
                <a:solidFill>
                  <a:schemeClr val="bg1"/>
                </a:solidFill>
              </a:rPr>
              <a:t>Vyjadrenie</a:t>
            </a:r>
            <a:r>
              <a:rPr lang="sk-SK" sz="1600" dirty="0">
                <a:solidFill>
                  <a:schemeClr val="bg1"/>
                </a:solidFill>
              </a:rPr>
              <a:t>: VZN nemení zákonný pojem „blízka osoba“. Pre účely parkovacej politiky používa </a:t>
            </a:r>
            <a:r>
              <a:rPr lang="sk-SK" sz="1600">
                <a:solidFill>
                  <a:schemeClr val="bg1"/>
                </a:solidFill>
              </a:rPr>
              <a:t>iný - vlastný</a:t>
            </a:r>
            <a:r>
              <a:rPr lang="sk-SK" sz="1600" dirty="0">
                <a:solidFill>
                  <a:schemeClr val="bg1"/>
                </a:solidFill>
              </a:rPr>
              <a:t> užší pojem, čo umožňuje </a:t>
            </a:r>
            <a:r>
              <a:rPr lang="sk-SK" sz="1600" b="1" dirty="0">
                <a:solidFill>
                  <a:schemeClr val="bg1"/>
                </a:solidFill>
              </a:rPr>
              <a:t>§ 3 zákona č. 400/2015 </a:t>
            </a:r>
            <a:r>
              <a:rPr lang="sk-SK" sz="1600" dirty="0">
                <a:solidFill>
                  <a:schemeClr val="bg1"/>
                </a:solidFill>
              </a:rPr>
              <a:t>Z. z. </a:t>
            </a:r>
            <a:br>
              <a:rPr lang="sk-SK" sz="1600">
                <a:solidFill>
                  <a:schemeClr val="bg1"/>
                </a:solidFill>
              </a:rPr>
            </a:br>
            <a:r>
              <a:rPr lang="sk-SK" sz="1600" dirty="0">
                <a:solidFill>
                  <a:schemeClr val="bg1"/>
                </a:solidFill>
              </a:rPr>
              <a:t>Navyše</a:t>
            </a:r>
            <a:r>
              <a:rPr lang="sk-SK" sz="1600" b="1" dirty="0">
                <a:solidFill>
                  <a:schemeClr val="bg1"/>
                </a:solidFill>
              </a:rPr>
              <a:t> „blízka osoba“ </a:t>
            </a:r>
            <a:r>
              <a:rPr lang="sk-SK" sz="1600" dirty="0">
                <a:solidFill>
                  <a:schemeClr val="bg1"/>
                </a:solidFill>
              </a:rPr>
              <a:t>v OZ upravuje </a:t>
            </a:r>
            <a:r>
              <a:rPr lang="sk-SK" sz="1600" b="1" dirty="0">
                <a:solidFill>
                  <a:schemeClr val="bg1"/>
                </a:solidFill>
              </a:rPr>
              <a:t>občiansko-právne </a:t>
            </a:r>
            <a:r>
              <a:rPr lang="sk-SK" sz="1600" dirty="0">
                <a:solidFill>
                  <a:schemeClr val="bg1"/>
                </a:solidFill>
              </a:rPr>
              <a:t>vzťahy</a:t>
            </a:r>
            <a:r>
              <a:rPr lang="sk-SK" sz="1600" b="1" dirty="0">
                <a:solidFill>
                  <a:schemeClr val="bg1"/>
                </a:solidFill>
              </a:rPr>
              <a:t>, </a:t>
            </a:r>
            <a:r>
              <a:rPr lang="sk-SK" sz="1600" dirty="0">
                <a:solidFill>
                  <a:schemeClr val="bg1"/>
                </a:solidFill>
              </a:rPr>
              <a:t>parkovacia politika predstavuje </a:t>
            </a:r>
            <a:r>
              <a:rPr lang="sk-SK" sz="1600" b="1" dirty="0">
                <a:solidFill>
                  <a:schemeClr val="bg1"/>
                </a:solidFill>
              </a:rPr>
              <a:t>verejnoprávnu reguláciu.</a:t>
            </a:r>
            <a:endParaRPr lang="sk-SK" sz="1600" dirty="0">
              <a:solidFill>
                <a:schemeClr val="bg1"/>
              </a:solidFill>
            </a:endParaRPr>
          </a:p>
          <a:p>
            <a:pPr>
              <a:spcAft>
                <a:spcPts val="600"/>
              </a:spcAft>
              <a:buClr>
                <a:schemeClr val="bg1"/>
              </a:buClr>
            </a:pPr>
            <a:r>
              <a:rPr lang="sk-SK" sz="1600" dirty="0"/>
              <a:t>👉</a:t>
            </a:r>
            <a:r>
              <a:rPr lang="sk-SK" sz="1600" b="1" dirty="0" err="1">
                <a:solidFill>
                  <a:srgbClr val="92D050"/>
                </a:solidFill>
                <a:sym typeface="Wingdings" panose="05000000000000000000" pitchFamily="2" charset="2"/>
              </a:rPr>
              <a:t>M</a:t>
            </a:r>
            <a:r>
              <a:rPr lang="sk-SK" sz="1600" b="1" dirty="0" err="1">
                <a:solidFill>
                  <a:srgbClr val="92D050"/>
                </a:solidFill>
              </a:rPr>
              <a:t>ikrozóny</a:t>
            </a:r>
            <a:r>
              <a:rPr lang="sk-SK" sz="1600" b="1" dirty="0">
                <a:solidFill>
                  <a:srgbClr val="92D050"/>
                </a:solidFill>
              </a:rPr>
              <a:t> a „výlučné“ parkovanie</a:t>
            </a:r>
            <a:br>
              <a:rPr lang="sk-SK" sz="1600" dirty="0">
                <a:solidFill>
                  <a:schemeClr val="bg1"/>
                </a:solidFill>
              </a:rPr>
            </a:br>
            <a:r>
              <a:rPr lang="sk-SK" sz="1600" dirty="0">
                <a:solidFill>
                  <a:schemeClr val="bg1"/>
                </a:solidFill>
              </a:rPr>
              <a:t>Prokuratúra tvrdí, že VZN umožňuje parkovanie v </a:t>
            </a:r>
            <a:r>
              <a:rPr lang="sk-SK" sz="1600" dirty="0" err="1">
                <a:solidFill>
                  <a:schemeClr val="bg1"/>
                </a:solidFill>
              </a:rPr>
              <a:t>mikrozónach</a:t>
            </a:r>
            <a:r>
              <a:rPr lang="sk-SK" sz="1600" dirty="0">
                <a:solidFill>
                  <a:schemeClr val="bg1"/>
                </a:solidFill>
              </a:rPr>
              <a:t> len držiteľom RPK-X a prekračuje tým § 6a cestného zákona. </a:t>
            </a:r>
            <a:r>
              <a:rPr lang="sk-SK" sz="1600" dirty="0">
                <a:solidFill>
                  <a:srgbClr val="89C764"/>
                </a:solidFill>
              </a:rPr>
              <a:t>Zároveň odporúča vypustiť slovo „výlučne“ </a:t>
            </a:r>
            <a:r>
              <a:rPr lang="sk-SK" sz="1600" dirty="0">
                <a:solidFill>
                  <a:schemeClr val="bg1"/>
                </a:solidFill>
              </a:rPr>
              <a:t>a </a:t>
            </a:r>
            <a:r>
              <a:rPr lang="sk-SK" sz="1600" dirty="0">
                <a:solidFill>
                  <a:srgbClr val="FF0000"/>
                </a:solidFill>
              </a:rPr>
              <a:t>umožniť parkovanie aj vozidlám s povoleným alebo zákonným oprávnením vjazdu do historického centra</a:t>
            </a:r>
            <a:r>
              <a:rPr lang="sk-SK" sz="1600" dirty="0">
                <a:solidFill>
                  <a:schemeClr val="bg1"/>
                </a:solidFill>
              </a:rPr>
              <a:t>.</a:t>
            </a:r>
            <a:br>
              <a:rPr lang="sk-SK" sz="1600" dirty="0">
                <a:solidFill>
                  <a:schemeClr val="bg1"/>
                </a:solidFill>
              </a:rPr>
            </a:br>
            <a:r>
              <a:rPr lang="sk-SK" sz="1600" u="sng" dirty="0">
                <a:solidFill>
                  <a:schemeClr val="bg1"/>
                </a:solidFill>
              </a:rPr>
              <a:t>Vyjadrenie</a:t>
            </a:r>
            <a:r>
              <a:rPr lang="sk-SK" sz="1600" dirty="0">
                <a:solidFill>
                  <a:schemeClr val="bg1"/>
                </a:solidFill>
              </a:rPr>
              <a:t>: Definícia </a:t>
            </a:r>
            <a:r>
              <a:rPr lang="sk-SK" sz="1600" dirty="0" err="1">
                <a:solidFill>
                  <a:schemeClr val="bg1"/>
                </a:solidFill>
              </a:rPr>
              <a:t>mikrozóny</a:t>
            </a:r>
            <a:r>
              <a:rPr lang="sk-SK" sz="1600" dirty="0">
                <a:solidFill>
                  <a:schemeClr val="bg1"/>
                </a:solidFill>
              </a:rPr>
              <a:t> nezakladá zákaz parkovania; právne záväzný režim parkovania v praxi vyplýva z dopravného značenia. Povolenie vjazdu do historického centra navyše nie je totožné s právom parkovať, keďže ide o dva odlišné regulačné režimy.</a:t>
            </a:r>
          </a:p>
        </p:txBody>
      </p:sp>
      <p:sp>
        <p:nvSpPr>
          <p:cNvPr id="4" name="BlokTextu 3">
            <a:extLst>
              <a:ext uri="{FF2B5EF4-FFF2-40B4-BE49-F238E27FC236}">
                <a16:creationId xmlns:a16="http://schemas.microsoft.com/office/drawing/2014/main" id="{1E305E6F-9D56-BC21-205B-64B0399DC91C}"/>
              </a:ext>
            </a:extLst>
          </p:cNvPr>
          <p:cNvSpPr txBox="1"/>
          <p:nvPr/>
        </p:nvSpPr>
        <p:spPr>
          <a:xfrm>
            <a:off x="4917232" y="218824"/>
            <a:ext cx="4584440" cy="477054"/>
          </a:xfrm>
          <a:prstGeom prst="rect">
            <a:avLst/>
          </a:prstGeom>
          <a:noFill/>
        </p:spPr>
        <p:txBody>
          <a:bodyPr wrap="square">
            <a:spAutoFit/>
          </a:bodyPr>
          <a:lstStyle/>
          <a:p>
            <a:pPr>
              <a:spcAft>
                <a:spcPts val="600"/>
              </a:spcAft>
              <a:buClr>
                <a:schemeClr val="bg1"/>
              </a:buClr>
            </a:pPr>
            <a:r>
              <a:rPr lang="sk-SK" sz="1000"/>
              <a:t>👉 </a:t>
            </a:r>
            <a:r>
              <a:rPr lang="sk-SK" sz="1000">
                <a:solidFill>
                  <a:srgbClr val="92D050"/>
                </a:solidFill>
              </a:rPr>
              <a:t>Zváži sa zmena pri najbližšej novelizácii VZN</a:t>
            </a:r>
          </a:p>
          <a:p>
            <a:pPr>
              <a:spcAft>
                <a:spcPts val="600"/>
              </a:spcAft>
              <a:buClr>
                <a:schemeClr val="bg1"/>
              </a:buClr>
            </a:pPr>
            <a:r>
              <a:rPr lang="sk-SK" sz="1000">
                <a:solidFill>
                  <a:schemeClr val="bg1"/>
                </a:solidFill>
              </a:rPr>
              <a:t>⚠️ </a:t>
            </a:r>
            <a:r>
              <a:rPr lang="sk-SK" sz="1000">
                <a:solidFill>
                  <a:srgbClr val="FF0000"/>
                </a:solidFill>
              </a:rPr>
              <a:t>Neuvažujeme so zmenou pri najbližšej zmene VZN</a:t>
            </a:r>
          </a:p>
        </p:txBody>
      </p:sp>
    </p:spTree>
    <p:extLst>
      <p:ext uri="{BB962C8B-B14F-4D97-AF65-F5344CB8AC3E}">
        <p14:creationId xmlns:p14="http://schemas.microsoft.com/office/powerpoint/2010/main" val="1346356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92548"/>
        </a:solidFill>
        <a:effectLst/>
      </p:bgPr>
    </p:bg>
    <p:spTree>
      <p:nvGrpSpPr>
        <p:cNvPr id="1" name="Shape 80">
          <a:extLst>
            <a:ext uri="{FF2B5EF4-FFF2-40B4-BE49-F238E27FC236}">
              <a16:creationId xmlns:a16="http://schemas.microsoft.com/office/drawing/2014/main" id="{CCBCF5BB-BCBD-2361-0560-4A37048B42F7}"/>
            </a:ext>
          </a:extLst>
        </p:cNvPr>
        <p:cNvGrpSpPr/>
        <p:nvPr/>
      </p:nvGrpSpPr>
      <p:grpSpPr>
        <a:xfrm>
          <a:off x="0" y="0"/>
          <a:ext cx="0" cy="0"/>
          <a:chOff x="0" y="0"/>
          <a:chExt cx="0" cy="0"/>
        </a:xfrm>
      </p:grpSpPr>
      <p:sp>
        <p:nvSpPr>
          <p:cNvPr id="81" name="Google Shape;81;p17">
            <a:extLst>
              <a:ext uri="{FF2B5EF4-FFF2-40B4-BE49-F238E27FC236}">
                <a16:creationId xmlns:a16="http://schemas.microsoft.com/office/drawing/2014/main" id="{681162DE-1B85-D1AF-2BC3-4EC540F27709}"/>
              </a:ext>
            </a:extLst>
          </p:cNvPr>
          <p:cNvSpPr txBox="1">
            <a:spLocks noGrp="1"/>
          </p:cNvSpPr>
          <p:nvPr>
            <p:ph type="title"/>
          </p:nvPr>
        </p:nvSpPr>
        <p:spPr>
          <a:xfrm>
            <a:off x="99562" y="80575"/>
            <a:ext cx="9044438" cy="572700"/>
          </a:xfrm>
          <a:prstGeom prst="rect">
            <a:avLst/>
          </a:prstGeom>
        </p:spPr>
        <p:txBody>
          <a:bodyPr spcFirstLastPara="1" wrap="square" lIns="91425" tIns="91425" rIns="91425" bIns="91425" anchor="t" anchorCtr="0">
            <a:noAutofit/>
          </a:bodyPr>
          <a:lstStyle/>
          <a:p>
            <a:pPr>
              <a:buSzPts val="990"/>
            </a:pPr>
            <a:r>
              <a:rPr lang="sk">
                <a:solidFill>
                  <a:srgbClr val="89C764"/>
                </a:solidFill>
                <a:latin typeface="Work Sans ExtraBold"/>
                <a:ea typeface="Work Sans ExtraBold"/>
                <a:cs typeface="Work Sans ExtraBold"/>
                <a:sym typeface="Work Sans ExtraBold"/>
              </a:rPr>
              <a:t>Protest prokurátora</a:t>
            </a:r>
            <a:endParaRPr lang="sk" sz="2000">
              <a:solidFill>
                <a:srgbClr val="89C764"/>
              </a:solidFill>
              <a:latin typeface="Work Sans"/>
              <a:ea typeface="Work Sans ExtraBold"/>
              <a:cs typeface="Work Sans ExtraBold"/>
            </a:endParaRPr>
          </a:p>
        </p:txBody>
      </p:sp>
      <p:pic>
        <p:nvPicPr>
          <p:cNvPr id="82" name="Google Shape;82;p17">
            <a:extLst>
              <a:ext uri="{FF2B5EF4-FFF2-40B4-BE49-F238E27FC236}">
                <a16:creationId xmlns:a16="http://schemas.microsoft.com/office/drawing/2014/main" id="{A4E06798-B4B5-9FF3-B3DD-ED128960FF71}"/>
              </a:ext>
            </a:extLst>
          </p:cNvPr>
          <p:cNvPicPr preferRelativeResize="0"/>
          <p:nvPr/>
        </p:nvPicPr>
        <p:blipFill rotWithShape="1">
          <a:blip r:embed="rId3">
            <a:alphaModFix/>
          </a:blip>
          <a:srcRect t="29" b="29"/>
          <a:stretch/>
        </p:blipFill>
        <p:spPr>
          <a:xfrm>
            <a:off x="8594201" y="4658650"/>
            <a:ext cx="275048" cy="235850"/>
          </a:xfrm>
          <a:prstGeom prst="rect">
            <a:avLst/>
          </a:prstGeom>
          <a:noFill/>
          <a:ln>
            <a:noFill/>
          </a:ln>
        </p:spPr>
      </p:pic>
      <p:pic>
        <p:nvPicPr>
          <p:cNvPr id="83" name="Google Shape;83;p17">
            <a:extLst>
              <a:ext uri="{FF2B5EF4-FFF2-40B4-BE49-F238E27FC236}">
                <a16:creationId xmlns:a16="http://schemas.microsoft.com/office/drawing/2014/main" id="{CE41D85B-AE90-A783-3989-6AC4B1BC394A}"/>
              </a:ext>
            </a:extLst>
          </p:cNvPr>
          <p:cNvPicPr preferRelativeResize="0"/>
          <p:nvPr/>
        </p:nvPicPr>
        <p:blipFill>
          <a:blip r:embed="rId4">
            <a:alphaModFix/>
          </a:blip>
          <a:stretch>
            <a:fillRect/>
          </a:stretch>
        </p:blipFill>
        <p:spPr>
          <a:xfrm>
            <a:off x="8363339" y="305320"/>
            <a:ext cx="506550" cy="277725"/>
          </a:xfrm>
          <a:prstGeom prst="rect">
            <a:avLst/>
          </a:prstGeom>
          <a:noFill/>
          <a:ln>
            <a:noFill/>
          </a:ln>
        </p:spPr>
      </p:pic>
      <p:sp>
        <p:nvSpPr>
          <p:cNvPr id="2" name="BlokTextu 3">
            <a:extLst>
              <a:ext uri="{FF2B5EF4-FFF2-40B4-BE49-F238E27FC236}">
                <a16:creationId xmlns:a16="http://schemas.microsoft.com/office/drawing/2014/main" id="{39A6D2BB-B8CC-056A-64BF-82395AF5BC8C}"/>
              </a:ext>
            </a:extLst>
          </p:cNvPr>
          <p:cNvSpPr txBox="1"/>
          <p:nvPr/>
        </p:nvSpPr>
        <p:spPr>
          <a:xfrm>
            <a:off x="309381" y="583045"/>
            <a:ext cx="8633728" cy="444737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Aft>
                <a:spcPts val="600"/>
              </a:spcAft>
            </a:pPr>
            <a:r>
              <a:rPr lang="sk-SK" sz="1600" b="1" dirty="0">
                <a:solidFill>
                  <a:schemeClr val="bg1"/>
                </a:solidFill>
              </a:rPr>
              <a:t>Hlavné výhrady prokuratúry</a:t>
            </a:r>
            <a:endParaRPr lang="sk-SK" sz="1600" dirty="0">
              <a:solidFill>
                <a:schemeClr val="bg1"/>
              </a:solidFill>
            </a:endParaRPr>
          </a:p>
          <a:p>
            <a:pPr>
              <a:spcAft>
                <a:spcPts val="600"/>
              </a:spcAft>
              <a:buClr>
                <a:schemeClr val="bg1"/>
              </a:buClr>
            </a:pPr>
            <a:r>
              <a:rPr lang="sk-SK" sz="1600" dirty="0"/>
              <a:t>⚠️</a:t>
            </a:r>
            <a:r>
              <a:rPr lang="sk-SK" sz="1600" b="1" dirty="0">
                <a:solidFill>
                  <a:srgbClr val="FF0000"/>
                </a:solidFill>
              </a:rPr>
              <a:t>Podmienky pre rezidentské karty</a:t>
            </a:r>
            <a:br>
              <a:rPr lang="sk-SK" sz="1600" dirty="0">
                <a:solidFill>
                  <a:schemeClr val="bg1"/>
                </a:solidFill>
              </a:rPr>
            </a:br>
            <a:r>
              <a:rPr lang="sk-SK" sz="1600" dirty="0">
                <a:solidFill>
                  <a:schemeClr val="bg1"/>
                </a:solidFill>
              </a:rPr>
              <a:t>Prokuratúra namieta </a:t>
            </a:r>
            <a:r>
              <a:rPr lang="sk-SK" sz="1600" dirty="0">
                <a:solidFill>
                  <a:srgbClr val="92D050"/>
                </a:solidFill>
              </a:rPr>
              <a:t>väzbu na </a:t>
            </a:r>
            <a:r>
              <a:rPr lang="sk-SK" sz="1600" b="1" dirty="0">
                <a:solidFill>
                  <a:srgbClr val="92D050"/>
                </a:solidFill>
              </a:rPr>
              <a:t>byt</a:t>
            </a:r>
            <a:r>
              <a:rPr lang="sk-SK" sz="1600" dirty="0">
                <a:solidFill>
                  <a:srgbClr val="FFFF00"/>
                </a:solidFill>
              </a:rPr>
              <a:t>, </a:t>
            </a:r>
            <a:r>
              <a:rPr lang="sk-SK" sz="1600" b="1" dirty="0">
                <a:solidFill>
                  <a:srgbClr val="FFFF00"/>
                </a:solidFill>
              </a:rPr>
              <a:t>súhlas vlastníka bytu</a:t>
            </a:r>
            <a:r>
              <a:rPr lang="sk-SK" sz="1600" dirty="0">
                <a:solidFill>
                  <a:srgbClr val="FFFF00"/>
                </a:solidFill>
              </a:rPr>
              <a:t> </a:t>
            </a:r>
            <a:r>
              <a:rPr lang="sk-SK" sz="1600" dirty="0">
                <a:solidFill>
                  <a:schemeClr val="bg1">
                    <a:lumMod val="95000"/>
                  </a:schemeClr>
                </a:solidFill>
              </a:rPr>
              <a:t>a</a:t>
            </a:r>
            <a:r>
              <a:rPr lang="sk-SK" sz="1600" dirty="0">
                <a:solidFill>
                  <a:srgbClr val="FFFF00"/>
                </a:solidFill>
              </a:rPr>
              <a:t> </a:t>
            </a:r>
            <a:r>
              <a:rPr lang="sk-SK" sz="1600" b="1" dirty="0">
                <a:solidFill>
                  <a:srgbClr val="92D050"/>
                </a:solidFill>
              </a:rPr>
              <a:t>vylúčenie apartmánov</a:t>
            </a:r>
            <a:r>
              <a:rPr lang="sk-SK" sz="1600" dirty="0">
                <a:solidFill>
                  <a:srgbClr val="92D050"/>
                </a:solidFill>
              </a:rPr>
              <a:t> </a:t>
            </a:r>
            <a:r>
              <a:rPr lang="sk-SK" sz="1600" dirty="0">
                <a:solidFill>
                  <a:schemeClr val="bg1"/>
                </a:solidFill>
              </a:rPr>
              <a:t>ako údajne nadbytočné a diskriminačné podmienky.</a:t>
            </a:r>
            <a:br>
              <a:rPr lang="sk-SK" sz="1600" dirty="0">
                <a:solidFill>
                  <a:schemeClr val="bg1"/>
                </a:solidFill>
              </a:rPr>
            </a:br>
            <a:r>
              <a:rPr lang="sk-SK" sz="1600" u="sng" dirty="0">
                <a:solidFill>
                  <a:schemeClr val="bg1"/>
                </a:solidFill>
              </a:rPr>
              <a:t>Vyjadrenie</a:t>
            </a:r>
            <a:r>
              <a:rPr lang="sk-SK" sz="1600" dirty="0">
                <a:solidFill>
                  <a:schemeClr val="bg1"/>
                </a:solidFill>
              </a:rPr>
              <a:t>:</a:t>
            </a:r>
          </a:p>
          <a:p>
            <a:pPr>
              <a:spcAft>
                <a:spcPts val="600"/>
              </a:spcAft>
              <a:buClr>
                <a:schemeClr val="bg1"/>
              </a:buClr>
            </a:pPr>
            <a:r>
              <a:rPr lang="sk-SK" sz="1600" dirty="0">
                <a:solidFill>
                  <a:schemeClr val="bg1"/>
                </a:solidFill>
              </a:rPr>
              <a:t>a) Trvalý pobyt v meste sám osebe nestačí; bez väzby na byt v konkrétnej parkovacej zóne by parkovacia politika výrazne oslabila regulačnú funkciu a ochranu rezidentov zóny </a:t>
            </a:r>
            <a:r>
              <a:rPr lang="sk-SK" sz="1200" dirty="0">
                <a:solidFill>
                  <a:schemeClr val="bg1"/>
                </a:solidFill>
              </a:rPr>
              <a:t>(príklad Českej republiky a Prahy – koľkokoľvek trvalých pobytov na 1 byt a teda aj stovky rezidentských kariet na jeden byt)</a:t>
            </a:r>
            <a:endParaRPr lang="sk-SK" sz="1600" dirty="0">
              <a:solidFill>
                <a:schemeClr val="bg1"/>
              </a:solidFill>
            </a:endParaRPr>
          </a:p>
          <a:p>
            <a:pPr>
              <a:spcAft>
                <a:spcPts val="600"/>
              </a:spcAft>
              <a:buClr>
                <a:schemeClr val="bg1"/>
              </a:buClr>
            </a:pPr>
            <a:r>
              <a:rPr lang="sk-SK" sz="1600" dirty="0">
                <a:solidFill>
                  <a:schemeClr val="bg1"/>
                </a:solidFill>
              </a:rPr>
              <a:t>b) Byty a apartmány nie sú v rovnakej situácii; pri bytoch sa parkovacia potreba zohľadňuje už pri výstavbe a vstupuje do ceny bytu. Apartmány, štúdiá, </a:t>
            </a:r>
            <a:r>
              <a:rPr lang="sk-SK" sz="1600" dirty="0" err="1">
                <a:solidFill>
                  <a:schemeClr val="bg1"/>
                </a:solidFill>
              </a:rPr>
              <a:t>garni</a:t>
            </a:r>
            <a:r>
              <a:rPr lang="sk-SK" sz="1600" dirty="0">
                <a:solidFill>
                  <a:schemeClr val="bg1"/>
                </a:solidFill>
              </a:rPr>
              <a:t> hotely a obdobné nebytové priestory nie sú určené na trvalé bývanie a pri povoľovaní stavieb sa na nich neuplatňujú rovnaké požiadavky ako na byty, vrátane požiadaviek na zabezpečenie parkovacích miest. </a:t>
            </a:r>
            <a:br>
              <a:rPr lang="sk-SK" sz="1600" dirty="0">
                <a:solidFill>
                  <a:schemeClr val="bg1"/>
                </a:solidFill>
              </a:rPr>
            </a:br>
            <a:r>
              <a:rPr lang="sk-SK" sz="1600" dirty="0">
                <a:solidFill>
                  <a:schemeClr val="bg1"/>
                </a:solidFill>
              </a:rPr>
              <a:t>Národné stredisko pre ľudské práva vydalo po previerke stanovisko, že v prípade apartmánov nejde o diskrimináciu. </a:t>
            </a:r>
            <a:r>
              <a:rPr lang="sk-SK" sz="1600" b="1" dirty="0">
                <a:solidFill>
                  <a:srgbClr val="89C764"/>
                </a:solidFill>
              </a:rPr>
              <a:t>Podmienku viazania rezidentskej parkovacej karty na trvalý pobyt v byte hlavné mesto nevníma ako diskriminačnú, zároveň však vníma jej praktické dopady na obyvateľov apartmánov a po vyhodnotení dostupných dát z parkovacej politiky preverí možnosti jej prípadnej úpravy.</a:t>
            </a:r>
          </a:p>
        </p:txBody>
      </p:sp>
      <p:sp>
        <p:nvSpPr>
          <p:cNvPr id="3" name="BlokTextu 2">
            <a:extLst>
              <a:ext uri="{FF2B5EF4-FFF2-40B4-BE49-F238E27FC236}">
                <a16:creationId xmlns:a16="http://schemas.microsoft.com/office/drawing/2014/main" id="{419BD3FD-57B1-9721-0FE1-419588CAFB9E}"/>
              </a:ext>
            </a:extLst>
          </p:cNvPr>
          <p:cNvSpPr txBox="1"/>
          <p:nvPr/>
        </p:nvSpPr>
        <p:spPr>
          <a:xfrm>
            <a:off x="4917232" y="218824"/>
            <a:ext cx="4584440" cy="477054"/>
          </a:xfrm>
          <a:prstGeom prst="rect">
            <a:avLst/>
          </a:prstGeom>
          <a:noFill/>
        </p:spPr>
        <p:txBody>
          <a:bodyPr wrap="square">
            <a:spAutoFit/>
          </a:bodyPr>
          <a:lstStyle/>
          <a:p>
            <a:pPr>
              <a:spcAft>
                <a:spcPts val="600"/>
              </a:spcAft>
              <a:buClr>
                <a:schemeClr val="bg1"/>
              </a:buClr>
            </a:pPr>
            <a:r>
              <a:rPr lang="sk-SK" sz="1000"/>
              <a:t>👉 </a:t>
            </a:r>
            <a:r>
              <a:rPr lang="sk-SK" sz="1000">
                <a:solidFill>
                  <a:srgbClr val="92D050"/>
                </a:solidFill>
              </a:rPr>
              <a:t>Zváži sa zmena pri najbližšej novelizácii VZN</a:t>
            </a:r>
          </a:p>
          <a:p>
            <a:pPr>
              <a:spcAft>
                <a:spcPts val="600"/>
              </a:spcAft>
              <a:buClr>
                <a:schemeClr val="bg1"/>
              </a:buClr>
            </a:pPr>
            <a:r>
              <a:rPr lang="sk-SK" sz="1000">
                <a:solidFill>
                  <a:schemeClr val="bg1"/>
                </a:solidFill>
              </a:rPr>
              <a:t>⚠️ </a:t>
            </a:r>
            <a:r>
              <a:rPr lang="sk-SK" sz="1000">
                <a:solidFill>
                  <a:srgbClr val="FF0000"/>
                </a:solidFill>
              </a:rPr>
              <a:t>Neuvažujeme so zmenou pri najbližšej zmene VZN</a:t>
            </a:r>
          </a:p>
        </p:txBody>
      </p:sp>
    </p:spTree>
    <p:extLst>
      <p:ext uri="{BB962C8B-B14F-4D97-AF65-F5344CB8AC3E}">
        <p14:creationId xmlns:p14="http://schemas.microsoft.com/office/powerpoint/2010/main" val="2201493215"/>
      </p:ext>
    </p:extLst>
  </p:cSld>
  <p:clrMapOvr>
    <a:masterClrMapping/>
  </p:clrMapOvr>
</p:sld>
</file>

<file path=ppt/theme/theme1.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1d9eb02-6223-4849-8f1f-20213c22d8b5">
      <Terms xmlns="http://schemas.microsoft.com/office/infopath/2007/PartnerControls"/>
    </lcf76f155ced4ddcb4097134ff3c332f>
    <TaxCatchAll xmlns="c0d812c2-31f7-4b60-8ee5-70dd5345431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C01B7E0AF5A66048BE47F75AD318C98E" ma:contentTypeVersion="18" ma:contentTypeDescription="Umožňuje vytvoriť nový dokument." ma:contentTypeScope="" ma:versionID="95ecdc216cb3f3d8287d5f8803383e09">
  <xsd:schema xmlns:xsd="http://www.w3.org/2001/XMLSchema" xmlns:xs="http://www.w3.org/2001/XMLSchema" xmlns:p="http://schemas.microsoft.com/office/2006/metadata/properties" xmlns:ns2="a1d9eb02-6223-4849-8f1f-20213c22d8b5" xmlns:ns3="c0d812c2-31f7-4b60-8ee5-70dd5345431b" targetNamespace="http://schemas.microsoft.com/office/2006/metadata/properties" ma:root="true" ma:fieldsID="172aea06e2a4b30a01a2abc8edf61d51" ns2:_="" ns3:_="">
    <xsd:import namespace="a1d9eb02-6223-4849-8f1f-20213c22d8b5"/>
    <xsd:import namespace="c0d812c2-31f7-4b60-8ee5-70dd5345431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OCR"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9eb02-6223-4849-8f1f-20213c22d8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Značky obrázka" ma:readOnly="false" ma:fieldId="{5cf76f15-5ced-4ddc-b409-7134ff3c332f}" ma:taxonomyMulti="true" ma:sspId="9030838e-00da-4545-923a-0f37a5c1b6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0d812c2-31f7-4b60-8ee5-70dd5345431b" elementFormDefault="qualified">
    <xsd:import namespace="http://schemas.microsoft.com/office/2006/documentManagement/types"/>
    <xsd:import namespace="http://schemas.microsoft.com/office/infopath/2007/PartnerControls"/>
    <xsd:element name="SharedWithUsers" ma:index="15" nillable="true" ma:displayName="Zdieľa sa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Zdieľané s podrobnosťami" ma:internalName="SharedWithDetails" ma:readOnly="true">
      <xsd:simpleType>
        <xsd:restriction base="dms:Note">
          <xsd:maxLength value="255"/>
        </xsd:restriction>
      </xsd:simpleType>
    </xsd:element>
    <xsd:element name="TaxCatchAll" ma:index="23" nillable="true" ma:displayName="Taxonomy Catch All Column" ma:hidden="true" ma:list="{e1327fc3-ec9e-4103-8424-2f685b6ab6e0}" ma:internalName="TaxCatchAll" ma:showField="CatchAllData" ma:web="c0d812c2-31f7-4b60-8ee5-70dd534543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4EF577B-CCAE-4BF2-8361-737DA40A9331}">
  <ds:schemaRefs>
    <ds:schemaRef ds:uri="http://schemas.microsoft.com/sharepoint/v3/contenttype/forms"/>
  </ds:schemaRefs>
</ds:datastoreItem>
</file>

<file path=customXml/itemProps2.xml><?xml version="1.0" encoding="utf-8"?>
<ds:datastoreItem xmlns:ds="http://schemas.openxmlformats.org/officeDocument/2006/customXml" ds:itemID="{BFE301DA-15BB-4B60-9459-B05377A1FC6E}">
  <ds:schemaRefs>
    <ds:schemaRef ds:uri="c0d812c2-31f7-4b60-8ee5-70dd5345431b"/>
    <ds:schemaRef ds:uri="http://schemas.microsoft.com/office/infopath/2007/PartnerControls"/>
    <ds:schemaRef ds:uri="http://www.w3.org/XML/1998/namespace"/>
    <ds:schemaRef ds:uri="http://schemas.microsoft.com/office/2006/metadata/properties"/>
    <ds:schemaRef ds:uri="http://purl.org/dc/terms/"/>
    <ds:schemaRef ds:uri="http://purl.org/dc/dcmitype/"/>
    <ds:schemaRef ds:uri="http://schemas.microsoft.com/office/2006/documentManagement/types"/>
    <ds:schemaRef ds:uri="http://schemas.openxmlformats.org/package/2006/metadata/core-properties"/>
    <ds:schemaRef ds:uri="a1d9eb02-6223-4849-8f1f-20213c22d8b5"/>
    <ds:schemaRef ds:uri="http://purl.org/dc/elements/1.1/"/>
  </ds:schemaRefs>
</ds:datastoreItem>
</file>

<file path=customXml/itemProps3.xml><?xml version="1.0" encoding="utf-8"?>
<ds:datastoreItem xmlns:ds="http://schemas.openxmlformats.org/officeDocument/2006/customXml" ds:itemID="{F270D608-1F6D-46B8-8684-B559DEA02E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d9eb02-6223-4849-8f1f-20213c22d8b5"/>
    <ds:schemaRef ds:uri="c0d812c2-31f7-4b60-8ee5-70dd534543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127</TotalTime>
  <Words>1857</Words>
  <Application>Microsoft Office PowerPoint</Application>
  <PresentationFormat>Prezentácia na obrazovke (16:9)</PresentationFormat>
  <Paragraphs>79</Paragraphs>
  <Slides>13</Slides>
  <Notes>13</Notes>
  <HiddenSlides>0</HiddenSlides>
  <MMClips>0</MMClips>
  <ScaleCrop>false</ScaleCrop>
  <HeadingPairs>
    <vt:vector size="4" baseType="variant">
      <vt:variant>
        <vt:lpstr>Motív</vt:lpstr>
      </vt:variant>
      <vt:variant>
        <vt:i4>2</vt:i4>
      </vt:variant>
      <vt:variant>
        <vt:lpstr>Nadpisy snímok</vt:lpstr>
      </vt:variant>
      <vt:variant>
        <vt:i4>13</vt:i4>
      </vt:variant>
    </vt:vector>
  </HeadingPairs>
  <TitlesOfParts>
    <vt:vector size="15" baseType="lpstr">
      <vt:lpstr>1_Simple Light</vt:lpstr>
      <vt:lpstr>Simple Light</vt:lpstr>
      <vt:lpstr>Peter Herceg a tím, oddelenie parkovania, magistrát Hlavného mesta SR Bratislavy     28. mája 2026   </vt:lpstr>
      <vt:lpstr>Protest prokurátora</vt:lpstr>
      <vt:lpstr>Protest prokurátora</vt:lpstr>
      <vt:lpstr>Protest prokurátora</vt:lpstr>
      <vt:lpstr>Protest prokurátora</vt:lpstr>
      <vt:lpstr>Protest prokurátora</vt:lpstr>
      <vt:lpstr>Protest prokurátora</vt:lpstr>
      <vt:lpstr>Protest prokurátora</vt:lpstr>
      <vt:lpstr>Protest prokurátora</vt:lpstr>
      <vt:lpstr>Protest prokurátora</vt:lpstr>
      <vt:lpstr>Protest prokurátora</vt:lpstr>
      <vt:lpstr>Odporúčania prokurátora,  nie protest</vt:lpstr>
      <vt:lpstr>Návrh uznesenia pre MsZ</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Poláček Peter, Ing.</dc:creator>
  <cp:lastModifiedBy>Poláček Peter, Ing.</cp:lastModifiedBy>
  <cp:revision>2</cp:revision>
  <dcterms:modified xsi:type="dcterms:W3CDTF">2026-05-20T08:14:07Z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0x010100C01B7E0AF5A66048BE47F75AD318C98E</vt:lpwstr>
  </property>
  <property fmtid="{D5CDD505-2E9C-101B-9397-08002B2CF9AE}" pid="3" name="MediaServiceImageTags">
    <vt:lpwstr/>
  </property>
</Properties>
</file>